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3" r:id="rId9"/>
    <p:sldId id="266" r:id="rId10"/>
    <p:sldId id="276" r:id="rId11"/>
    <p:sldId id="395" r:id="rId12"/>
    <p:sldId id="394" r:id="rId13"/>
    <p:sldId id="396" r:id="rId14"/>
    <p:sldId id="397" r:id="rId15"/>
    <p:sldId id="398" r:id="rId16"/>
    <p:sldId id="399" r:id="rId17"/>
    <p:sldId id="277" r:id="rId18"/>
    <p:sldId id="386" r:id="rId19"/>
    <p:sldId id="405" r:id="rId20"/>
    <p:sldId id="406" r:id="rId21"/>
    <p:sldId id="407" r:id="rId22"/>
    <p:sldId id="408" r:id="rId23"/>
    <p:sldId id="434" r:id="rId24"/>
    <p:sldId id="412" r:id="rId25"/>
    <p:sldId id="413" r:id="rId26"/>
    <p:sldId id="414" r:id="rId27"/>
    <p:sldId id="417" r:id="rId28"/>
    <p:sldId id="428" r:id="rId29"/>
    <p:sldId id="438" r:id="rId30"/>
    <p:sldId id="437" r:id="rId31"/>
    <p:sldId id="436" r:id="rId32"/>
    <p:sldId id="400" r:id="rId33"/>
    <p:sldId id="401" r:id="rId34"/>
    <p:sldId id="402" r:id="rId35"/>
    <p:sldId id="403" r:id="rId36"/>
    <p:sldId id="393" r:id="rId37"/>
    <p:sldId id="358" r:id="rId38"/>
    <p:sldId id="390" r:id="rId39"/>
    <p:sldId id="391" r:id="rId40"/>
    <p:sldId id="392" r:id="rId41"/>
    <p:sldId id="361" r:id="rId42"/>
    <p:sldId id="360" r:id="rId43"/>
    <p:sldId id="362" r:id="rId44"/>
    <p:sldId id="363" r:id="rId45"/>
    <p:sldId id="371" r:id="rId46"/>
    <p:sldId id="364" r:id="rId47"/>
    <p:sldId id="375" r:id="rId48"/>
    <p:sldId id="365" r:id="rId49"/>
    <p:sldId id="376" r:id="rId50"/>
    <p:sldId id="404" r:id="rId51"/>
    <p:sldId id="379" r:id="rId52"/>
    <p:sldId id="366" r:id="rId53"/>
    <p:sldId id="381" r:id="rId54"/>
    <p:sldId id="380" r:id="rId55"/>
    <p:sldId id="368" r:id="rId56"/>
    <p:sldId id="369" r:id="rId57"/>
    <p:sldId id="385" r:id="rId58"/>
    <p:sldId id="388" r:id="rId59"/>
    <p:sldId id="389" r:id="rId60"/>
    <p:sldId id="370" r:id="rId61"/>
    <p:sldId id="384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449" r:id="rId72"/>
    <p:sldId id="450" r:id="rId73"/>
    <p:sldId id="451" r:id="rId74"/>
    <p:sldId id="452" r:id="rId75"/>
    <p:sldId id="453" r:id="rId76"/>
    <p:sldId id="456" r:id="rId77"/>
    <p:sldId id="457" r:id="rId78"/>
    <p:sldId id="454" r:id="rId79"/>
    <p:sldId id="455" r:id="rId80"/>
    <p:sldId id="354" r:id="rId81"/>
    <p:sldId id="353" r:id="rId82"/>
    <p:sldId id="356" r:id="rId83"/>
    <p:sldId id="357" r:id="rId84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2272" autoAdjust="0"/>
  </p:normalViewPr>
  <p:slideViewPr>
    <p:cSldViewPr>
      <p:cViewPr varScale="1">
        <p:scale>
          <a:sx n="95" d="100"/>
          <a:sy n="95" d="100"/>
        </p:scale>
        <p:origin x="-102" y="-6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9B49E-B919-4CDF-B0AF-611CB42A8917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5E77-9825-4D0C-A506-1435B988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7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20/06/29/opencv-selective-search-for-object-detection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.blog.naver.com/laonple/220918802749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bwood.tistory.com/11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nghee-lee.tistory.com/33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nghee-lee.tistory.com/33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nghee-lee.tistory.com/33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o84c1hQX8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65E77-9825-4D0C-A506-1435B98847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3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d99bf5a1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d99bf5a1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OpenCV Selective Search for Object Detection - PyImageSearch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ss = cv2.ximgproc.segmentation.</a:t>
            </a:r>
            <a:r>
              <a:rPr lang="ko-KR" sz="900">
                <a:solidFill>
                  <a:srgbClr val="004ED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createSelectiveSearchSegmentation</a:t>
            </a:r>
            <a:r>
              <a:rPr lang="ko-KR" sz="9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latin typeface="Courier New"/>
                <a:ea typeface="Courier New"/>
                <a:cs typeface="Courier New"/>
                <a:sym typeface="Courier New"/>
              </a:rPr>
              <a:t>ss.</a:t>
            </a:r>
            <a:r>
              <a:rPr lang="ko-KR" sz="900">
                <a:solidFill>
                  <a:srgbClr val="004ED0"/>
                </a:solidFill>
                <a:latin typeface="Courier New"/>
                <a:ea typeface="Courier New"/>
                <a:cs typeface="Courier New"/>
                <a:sym typeface="Courier New"/>
              </a:rPr>
              <a:t>setBaseImage</a:t>
            </a:r>
            <a:r>
              <a:rPr lang="ko-KR" sz="900">
                <a:latin typeface="Courier New"/>
                <a:ea typeface="Courier New"/>
                <a:cs typeface="Courier New"/>
                <a:sym typeface="Courier New"/>
              </a:rPr>
              <a:t>(image)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[Part Ⅶ. Semantic Segmentation] 2. Selective Search [1] - 라온피플 머신러닝 아카데미 - : 네이버 블로그 (naver.com)</a:t>
            </a:r>
            <a:endParaRPr/>
          </a:p>
        </p:txBody>
      </p:sp>
      <p:sp>
        <p:nvSpPr>
          <p:cNvPr id="324" name="Google Shape;32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Pytorch로 구현한 Faster R-CNN 모델 (tistory.com)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https://seoyoungh.github.io/machine-learning/ml-logloss/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https://ganghee-lee.tistory.com/33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The Smooth L1 loss is used for doing box regression on some object detection systems, (SSD, Fast/Faster RCNN) according to those papers this loss is less sensitive to outliers, than other regression loss, like L2 which is used on R-CNN and SPPNet. On the Fast RCNN paper, section 2.3 is claimed that the L2 loss need a smaller learning rate to avoid exploding gradients.</a:t>
            </a:r>
            <a:endParaRPr/>
          </a:p>
        </p:txBody>
      </p:sp>
      <p:sp>
        <p:nvSpPr>
          <p:cNvPr id="452" name="Google Shape;4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07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Shape</a:t>
            </a:r>
            <a:r>
              <a:rPr lang="ko-KR" altLang="en-US" dirty="0" smtClean="0"/>
              <a:t>로 이미지 픽셀의 길이를 구했고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65E77-9825-4D0C-A506-1435B98847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72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https://seoyoungh.github.io/machine-learning/ml-logloss/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https://ganghee-lee.tistory.com/33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The Smooth L1 loss is used for doing box regression on some object detection systems, (SSD, Fast/Faster RCNN) according to those papers this loss is less sensitive to outliers, than other regression loss, like L2 which is used on R-CNN and SPPNet. On the Fast RCNN paper, section 2.3 is claimed that the L2 loss need a smaller learning rate to avoid exploding gradients.</a:t>
            </a:r>
            <a:endParaRPr/>
          </a:p>
        </p:txBody>
      </p:sp>
      <p:sp>
        <p:nvSpPr>
          <p:cNvPr id="452" name="Google Shape;4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https://seoyoungh.github.io/machine-learning/ml-logloss/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https://ganghee-lee.tistory.com/33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The Smooth L1 loss is used for doing box regression on some object detection systems, (SSD, Fast/Faster RCNN) according to those papers this loss is less sensitive to outliers, than other regression loss, like L2 which is used on R-CNN and SPPNet. On the Fast RCNN paper, section 2.3 is claimed that the L2 loss need a smaller learning rate to avoid exploding gradients.</a:t>
            </a:r>
            <a:endParaRPr/>
          </a:p>
        </p:txBody>
      </p:sp>
      <p:sp>
        <p:nvSpPr>
          <p:cNvPr id="452" name="Google Shape;4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07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9a54310e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d9a54310e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9a54310e3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d9a54310e3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9a54310e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d9a54310e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9a54310e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d9a54310e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d99bf5a1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피라미드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(image pyramid)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여러 스케일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(scale)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걸쳐서 분석하는 가장 기본적인 방법은 입력 이미지의 크기를 단계적으로 변화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시켜 가면서 필요한 분석 작업을 하는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이렇게 생성된 일련의 이미지 집합을 이미지 피라미드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(image pyramid)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부른다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(scale)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동일한 장면을 보면서도 스케일에 따라서 전혀 다른 것들을 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똑같은 나무에 대하여 작은 스케일에서는 나뭇잎이나 가지를 보겠지만 큰 스케일로는 나무가 포함된 숲을 볼 수도 있다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7" name="Google Shape;2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9a5431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d9a5431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100" dirty="0" smtClean="0"/>
              <a:t>2x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Upsampling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후 이전 </a:t>
            </a:r>
            <a:r>
              <a:rPr lang="en-US" altLang="ko-KR" sz="1100" dirty="0" smtClean="0"/>
              <a:t>layer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feature map </a:t>
            </a:r>
            <a:r>
              <a:rPr lang="ko-KR" altLang="en-US" sz="1100" dirty="0" smtClean="0"/>
              <a:t>다시 </a:t>
            </a:r>
            <a:r>
              <a:rPr lang="en-US" altLang="ko-KR" sz="1100" dirty="0" smtClean="0"/>
              <a:t>1x1 FC</a:t>
            </a:r>
            <a:r>
              <a:rPr lang="ko-KR" altLang="en-US" sz="1100" dirty="0" smtClean="0"/>
              <a:t>연산</a:t>
            </a:r>
            <a:endParaRPr lang="en-US" altLang="ko-KR" sz="1100" dirty="0" smtClean="0"/>
          </a:p>
          <a:p>
            <a:r>
              <a:rPr lang="en-US" altLang="ko-KR" sz="1100" dirty="0" smtClean="0"/>
              <a:t>filter </a:t>
            </a:r>
            <a:r>
              <a:rPr lang="ko-KR" altLang="en-US" sz="1100" dirty="0" smtClean="0"/>
              <a:t>개수 똑같이 맞춰준 후 더해줌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C4W3L07 Nonmax Suppression - YouTube</a:t>
            </a:r>
            <a:endParaRPr dirty="0"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155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9a54310e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d9a54310e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d99bf5a1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4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9a54310e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d9a54310e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9bf5a1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d99bf5a1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625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a54310e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d9a54310e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9a54310e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https://github.com/ssut/py-hanspell</a:t>
            </a:r>
            <a:endParaRPr/>
          </a:p>
        </p:txBody>
      </p:sp>
      <p:sp>
        <p:nvSpPr>
          <p:cNvPr id="937" name="Google Shape;937;gd9a54310e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https://github.com/ssut/py-hanspell</a:t>
            </a:r>
            <a:endParaRPr/>
          </a:p>
        </p:txBody>
      </p:sp>
      <p:sp>
        <p:nvSpPr>
          <p:cNvPr id="916" name="Google Shape;9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9a54310e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d9a54310e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9a54310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d9a54310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1349-EC82-46F3-9523-FFEA9190B191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37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557800"/>
            <a:ext cx="9144000" cy="15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5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8092-DAE1-490D-B1B1-70D2C0F788EA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13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494E8-74F3-42EC-AF75-01B923EF949A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214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93C4-4C09-4284-BD63-8D89A5DF1F04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090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E86AE-D467-4B8B-939A-8AD5515C781E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9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95D3C-83E7-43DF-92D2-822E58313BD8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95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84228-20E4-455C-AF42-A1DD0A54801F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69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AC8-615C-491E-A810-E9C6A8742E2D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6FE45-F7CB-415E-8E03-90CEB76E352B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5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0B8F-9095-42D7-8A2B-D3A1DA5F7CD4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20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76590-F93C-4687-834D-EC12FEAB217F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512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4EDFD-6C56-44EA-A68C-939C9472BACB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37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557800"/>
            <a:ext cx="9144000" cy="15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0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Relationship Id="rId9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5873723" y="4904151"/>
            <a:ext cx="900098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1897394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OCR </a:t>
            </a:r>
            <a:r>
              <a:rPr lang="en-US" altLang="ko-KR" sz="6000" b="1" dirty="0" smtClean="0"/>
              <a:t>&amp;</a:t>
            </a:r>
            <a:r>
              <a:rPr lang="en-US" altLang="ko-KR" sz="7200" b="1" dirty="0" smtClean="0"/>
              <a:t> TTS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6216" y="4537687"/>
            <a:ext cx="2425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팀 장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김 태 연</a:t>
            </a:r>
            <a:endParaRPr lang="en-US" altLang="ko-KR" b="1" dirty="0" smtClean="0"/>
          </a:p>
          <a:p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김무진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</a:rPr>
              <a:t>최예찬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황인우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7544" y="3001516"/>
            <a:ext cx="25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소설 읽어주기 서비스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72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2021.06.01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4" y="1299584"/>
            <a:ext cx="2455013" cy="265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 descr="sliding_window_exampl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0026" y="1299584"/>
            <a:ext cx="1694531" cy="277270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0"/>
          <p:cNvSpPr txBox="1"/>
          <p:nvPr/>
        </p:nvSpPr>
        <p:spPr>
          <a:xfrm>
            <a:off x="359183" y="4037119"/>
            <a:ext cx="17687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Pyramid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3252938" y="4093973"/>
            <a:ext cx="17687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Sliding Window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2628900" y="2349500"/>
            <a:ext cx="562050" cy="67325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5400000" scaled="0"/>
          </a:gra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5041706" y="2349313"/>
            <a:ext cx="562050" cy="673250"/>
          </a:xfrm>
          <a:prstGeom prst="mathPlus">
            <a:avLst>
              <a:gd name="adj1" fmla="val 2352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5400012" scaled="0"/>
          </a:gra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026" y="2118656"/>
            <a:ext cx="3591974" cy="10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/>
          <p:cNvSpPr txBox="1"/>
          <p:nvPr/>
        </p:nvSpPr>
        <p:spPr>
          <a:xfrm>
            <a:off x="6463659" y="4093973"/>
            <a:ext cx="17687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Classification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2570288" y="4881708"/>
            <a:ext cx="679275" cy="61325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92AAE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sp>
        <p:nvSpPr>
          <p:cNvPr id="311" name="Google Shape;311;p10"/>
          <p:cNvSpPr/>
          <p:nvPr/>
        </p:nvSpPr>
        <p:spPr>
          <a:xfrm>
            <a:off x="3290026" y="4918458"/>
            <a:ext cx="2313730" cy="5397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  <a:effectLst>
            <a:outerShdw blurRad="190500" dist="38100" dir="5400000" algn="t" rotWithShape="0">
              <a:srgbClr val="000000">
                <a:alpha val="13730"/>
              </a:srgbClr>
            </a:outerShdw>
          </a:effectLst>
        </p:spPr>
        <p:txBody>
          <a:bodyPr spcFirstLastPara="1" wrap="square" lIns="168480" tIns="35646" rIns="71312" bIns="35646" anchor="ctr" anchorCtr="0">
            <a:noAutofit/>
          </a:bodyPr>
          <a:lstStyle/>
          <a:p>
            <a:r>
              <a:rPr lang="en-US" altLang="ko-KR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</a:t>
            </a:r>
            <a:endParaRPr sz="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09228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detection?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8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d9a54310e3_0_29" descr="C:\final_project\FRCNN_HEW\images_\train_hangul-images\hangul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093840"/>
            <a:ext cx="2705085" cy="312076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0" name="Google Shape;520;gd9a54310e3_0_29" descr="C:\Users\tykim\Desktop\캡쳐\20210512_1523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183" y="913284"/>
            <a:ext cx="2169985" cy="38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d9a54310e3_0_29"/>
          <p:cNvSpPr txBox="1"/>
          <p:nvPr/>
        </p:nvSpPr>
        <p:spPr>
          <a:xfrm>
            <a:off x="632988" y="4441676"/>
            <a:ext cx="3348446" cy="5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X data 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(train: 183,184  / test: 18,000)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d9a54310e3_0_29"/>
          <p:cNvSpPr txBox="1"/>
          <p:nvPr/>
        </p:nvSpPr>
        <p:spPr>
          <a:xfrm>
            <a:off x="4061386" y="4657963"/>
            <a:ext cx="144427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y data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9" name="Picture 7" descr="F:\IBM_text_datset\images\train_hangul-images\hangul_6504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33364"/>
            <a:ext cx="2251592" cy="22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/>
          <p:nvPr/>
        </p:nvSpPr>
        <p:spPr>
          <a:xfrm>
            <a:off x="7308304" y="4953991"/>
            <a:ext cx="1683865" cy="2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</a:t>
            </a:r>
            <a:r>
              <a:rPr lang="en-US" altLang="ko-KR" sz="1200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IBM generator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23" descr="C:\final_project\FRCNN_HEW\images_\test_hangul-images\hangul_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54" y="1708543"/>
            <a:ext cx="2001669" cy="280513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23"/>
          <p:cNvSpPr txBox="1"/>
          <p:nvPr/>
        </p:nvSpPr>
        <p:spPr>
          <a:xfrm>
            <a:off x="3219935" y="1161313"/>
            <a:ext cx="1116900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lang="en-US" altLang="ko-KR" sz="1400" b="1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e_1 ]</a:t>
            </a:r>
            <a:endParaRPr sz="1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23" descr="C:\final_project\FRCNN_HEW\noise\paper_textur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375815" y="2033413"/>
            <a:ext cx="2805141" cy="2155401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2" name="Google Shape;502;p23"/>
          <p:cNvSpPr txBox="1"/>
          <p:nvPr/>
        </p:nvSpPr>
        <p:spPr>
          <a:xfrm>
            <a:off x="5220072" y="1145085"/>
            <a:ext cx="1116900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e_2 ]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23" descr="C:\final_project\FRCNN_HEW\noise\noise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4088" y="1865165"/>
            <a:ext cx="884650" cy="93106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23" descr="C:\final_project\FRCNN_HEW\noise\noise5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8523" y="3377245"/>
            <a:ext cx="799289" cy="36012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8" name="Google Shape;508;p23"/>
          <p:cNvSpPr txBox="1"/>
          <p:nvPr/>
        </p:nvSpPr>
        <p:spPr>
          <a:xfrm>
            <a:off x="611560" y="1173509"/>
            <a:ext cx="1679100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 </a:t>
            </a:r>
            <a:r>
              <a:rPr lang="en-US" altLang="ko-KR" sz="1400" b="1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]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9" name="Google Shape;509;p23" descr="C:\final_project\FRCNN_HEW\images_\train_hangul-images\hangul_1.png"/>
          <p:cNvPicPr preferRelativeResize="0"/>
          <p:nvPr/>
        </p:nvPicPr>
        <p:blipFill rotWithShape="1">
          <a:blip r:embed="rId7">
            <a:alphaModFix/>
          </a:blip>
          <a:srcRect l="60589" t="32276" r="4558" b="43790"/>
          <a:stretch/>
        </p:blipFill>
        <p:spPr>
          <a:xfrm>
            <a:off x="6883843" y="2097087"/>
            <a:ext cx="1683865" cy="139828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0" name="Google Shape;510;p23"/>
          <p:cNvSpPr txBox="1"/>
          <p:nvPr/>
        </p:nvSpPr>
        <p:spPr>
          <a:xfrm>
            <a:off x="7132189" y="1145085"/>
            <a:ext cx="1187174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[ No</a:t>
            </a:r>
            <a:r>
              <a:rPr 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e_3 ]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5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d9a54310e3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1385" y="1321238"/>
            <a:ext cx="4293580" cy="371013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d9a54310e3_0_55"/>
          <p:cNvSpPr txBox="1"/>
          <p:nvPr/>
        </p:nvSpPr>
        <p:spPr>
          <a:xfrm>
            <a:off x="395536" y="913284"/>
            <a:ext cx="4729050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텍스트 사이즈 및 좌표 랜덤화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d9a54310e3_0_55"/>
          <p:cNvSpPr/>
          <p:nvPr/>
        </p:nvSpPr>
        <p:spPr>
          <a:xfrm>
            <a:off x="2917412" y="2315953"/>
            <a:ext cx="3865050" cy="126950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d9a54310e3_0_55"/>
          <p:cNvSpPr txBox="1"/>
          <p:nvPr/>
        </p:nvSpPr>
        <p:spPr>
          <a:xfrm>
            <a:off x="7141055" y="2408638"/>
            <a:ext cx="1226025" cy="2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 임의부여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4" name="Google Shape;534;gd9a54310e3_0_55"/>
          <p:cNvCxnSpPr>
            <a:endCxn id="533" idx="1"/>
          </p:cNvCxnSpPr>
          <p:nvPr/>
        </p:nvCxnSpPr>
        <p:spPr>
          <a:xfrm flipV="1">
            <a:off x="6782630" y="2536965"/>
            <a:ext cx="358425" cy="12798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gd9a54310e3_0_55"/>
          <p:cNvSpPr txBox="1"/>
          <p:nvPr/>
        </p:nvSpPr>
        <p:spPr>
          <a:xfrm>
            <a:off x="6822271" y="3754480"/>
            <a:ext cx="2214225" cy="89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겹침 방지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dis1 = text 1, 2</a:t>
            </a:r>
            <a:r>
              <a:rPr lang="ko-KR" alt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거리계산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 </a:t>
            </a:r>
            <a:r>
              <a:rPr lang="ko-KR" alt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 좌표 겹침 방지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6" name="Google Shape;536;gd9a54310e3_0_55"/>
          <p:cNvCxnSpPr>
            <a:stCxn id="537" idx="3"/>
            <a:endCxn id="535" idx="1"/>
          </p:cNvCxnSpPr>
          <p:nvPr/>
        </p:nvCxnSpPr>
        <p:spPr>
          <a:xfrm>
            <a:off x="5136137" y="3942595"/>
            <a:ext cx="1686134" cy="26076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gd9a54310e3_0_55"/>
          <p:cNvSpPr/>
          <p:nvPr/>
        </p:nvSpPr>
        <p:spPr>
          <a:xfrm>
            <a:off x="2917412" y="3585470"/>
            <a:ext cx="2218725" cy="7142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2" name="Google Shape;499;p23" descr="C:\final_project\FRCNN_HEW\images_\test_hangul-images\hangul_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439" y="1331310"/>
            <a:ext cx="2304256" cy="333149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4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9a54310e3_0_75"/>
          <p:cNvSpPr txBox="1"/>
          <p:nvPr/>
        </p:nvSpPr>
        <p:spPr>
          <a:xfrm>
            <a:off x="395536" y="913884"/>
            <a:ext cx="45992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폰트 추가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그리기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6" name="Google Shape;546;gd9a54310e3_0_75"/>
          <p:cNvGrpSpPr/>
          <p:nvPr/>
        </p:nvGrpSpPr>
        <p:grpSpPr>
          <a:xfrm>
            <a:off x="2555776" y="1131995"/>
            <a:ext cx="4096896" cy="4029059"/>
            <a:chOff x="1658453" y="1257200"/>
            <a:chExt cx="4475647" cy="4128839"/>
          </a:xfrm>
        </p:grpSpPr>
        <p:pic>
          <p:nvPicPr>
            <p:cNvPr id="547" name="Google Shape;547;gd9a54310e3_0_75"/>
            <p:cNvPicPr preferRelativeResize="0"/>
            <p:nvPr/>
          </p:nvPicPr>
          <p:blipFill rotWithShape="1">
            <a:blip r:embed="rId3">
              <a:alphaModFix/>
            </a:blip>
            <a:srcRect r="11418"/>
            <a:stretch/>
          </p:blipFill>
          <p:spPr>
            <a:xfrm>
              <a:off x="1658453" y="1257200"/>
              <a:ext cx="4475647" cy="4128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gd9a54310e3_0_75"/>
            <p:cNvPicPr preferRelativeResize="0"/>
            <p:nvPr/>
          </p:nvPicPr>
          <p:blipFill rotWithShape="1">
            <a:blip r:embed="rId4">
              <a:alphaModFix/>
            </a:blip>
            <a:srcRect l="64952" t="29076" r="11419" b="67700"/>
            <a:stretch/>
          </p:blipFill>
          <p:spPr>
            <a:xfrm rot="5400000">
              <a:off x="1735239" y="1720111"/>
              <a:ext cx="133366" cy="74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gd9a54310e3_0_75"/>
          <p:cNvSpPr/>
          <p:nvPr/>
        </p:nvSpPr>
        <p:spPr>
          <a:xfrm>
            <a:off x="2652844" y="2693731"/>
            <a:ext cx="2834325" cy="105400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d9a54310e3_0_75"/>
          <p:cNvSpPr/>
          <p:nvPr/>
        </p:nvSpPr>
        <p:spPr>
          <a:xfrm>
            <a:off x="2652844" y="1661436"/>
            <a:ext cx="3756375" cy="9837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d9a54310e3_0_75"/>
          <p:cNvSpPr txBox="1"/>
          <p:nvPr/>
        </p:nvSpPr>
        <p:spPr>
          <a:xfrm>
            <a:off x="6947229" y="2003154"/>
            <a:ext cx="1470600" cy="2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글자 폰트</a:t>
            </a:r>
            <a:r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사이즈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d9a54310e3_0_75"/>
          <p:cNvSpPr txBox="1"/>
          <p:nvPr/>
        </p:nvSpPr>
        <p:spPr>
          <a:xfrm>
            <a:off x="6963217" y="3045084"/>
            <a:ext cx="1511775" cy="2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 </a:t>
            </a:r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3" name="Google Shape;553;gd9a54310e3_0_75"/>
          <p:cNvCxnSpPr>
            <a:stCxn id="550" idx="3"/>
          </p:cNvCxnSpPr>
          <p:nvPr/>
        </p:nvCxnSpPr>
        <p:spPr>
          <a:xfrm>
            <a:off x="6409219" y="2153311"/>
            <a:ext cx="527175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gd9a54310e3_0_75"/>
          <p:cNvCxnSpPr>
            <a:stCxn id="549" idx="3"/>
          </p:cNvCxnSpPr>
          <p:nvPr/>
        </p:nvCxnSpPr>
        <p:spPr>
          <a:xfrm>
            <a:off x="5487169" y="3220731"/>
            <a:ext cx="144945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4" name="Google Shape;499;p23" descr="C:\final_project\FRCNN_HEW\images_\test_hangul-images\hangul_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439" y="1331310"/>
            <a:ext cx="2304256" cy="333149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직사각형 1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2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d9a54310e3_0_106" descr="C:\final_project\FRCNN_HEW\noise\paper_textu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19669" y="3736107"/>
            <a:ext cx="1130216" cy="187901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3" name="Google Shape;563;gd9a54310e3_0_106" descr="C:\final_project\FRCNN_HEW\images_\train_hangul-images\hangul_1.png"/>
          <p:cNvPicPr preferRelativeResize="0"/>
          <p:nvPr/>
        </p:nvPicPr>
        <p:blipFill rotWithShape="1">
          <a:blip r:embed="rId4">
            <a:alphaModFix/>
          </a:blip>
          <a:srcRect l="60589" t="32276" r="4558" b="43790"/>
          <a:stretch/>
        </p:blipFill>
        <p:spPr>
          <a:xfrm>
            <a:off x="433272" y="2168920"/>
            <a:ext cx="1891013" cy="186801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4" name="Google Shape;564;gd9a54310e3_0_106"/>
          <p:cNvSpPr txBox="1"/>
          <p:nvPr/>
        </p:nvSpPr>
        <p:spPr>
          <a:xfrm>
            <a:off x="392673" y="897404"/>
            <a:ext cx="37820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</a:t>
            </a:r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1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5" name="Google Shape;565;gd9a54310e3_0_106" descr="C:\Users\tykim\Desktop\캡쳐\20210512_153827.jpg"/>
          <p:cNvPicPr preferRelativeResize="0"/>
          <p:nvPr/>
        </p:nvPicPr>
        <p:blipFill rotWithShape="1">
          <a:blip r:embed="rId5">
            <a:alphaModFix/>
          </a:blip>
          <a:srcRect b="52783"/>
          <a:stretch/>
        </p:blipFill>
        <p:spPr>
          <a:xfrm>
            <a:off x="2534661" y="1162315"/>
            <a:ext cx="5039513" cy="69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d9a54310e3_0_106" descr="C:\Users\tykim\Desktop\캡쳐\20210512_165633.jpg"/>
          <p:cNvPicPr preferRelativeResize="0"/>
          <p:nvPr/>
        </p:nvPicPr>
        <p:blipFill rotWithShape="1">
          <a:blip r:embed="rId6">
            <a:alphaModFix/>
          </a:blip>
          <a:srcRect b="63391"/>
          <a:stretch/>
        </p:blipFill>
        <p:spPr>
          <a:xfrm>
            <a:off x="2534536" y="2230290"/>
            <a:ext cx="3624674" cy="180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d9a54310e3_0_106" descr="C:\Users\tykim\Desktop\캡쳐\20210512_153827.jpg"/>
          <p:cNvPicPr preferRelativeResize="0"/>
          <p:nvPr/>
        </p:nvPicPr>
        <p:blipFill rotWithShape="1">
          <a:blip r:embed="rId5">
            <a:alphaModFix/>
          </a:blip>
          <a:srcRect t="78017"/>
          <a:stretch/>
        </p:blipFill>
        <p:spPr>
          <a:xfrm>
            <a:off x="2534660" y="1828557"/>
            <a:ext cx="5039513" cy="32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d9a54310e3_0_106" descr="C:\final_project\FRCNN_HEW\noise\noise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1560" y="1253066"/>
            <a:ext cx="648989" cy="67021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gd9a54310e3_0_106" descr="C:\final_project\FRCNN_HEW\noise\noise5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8778" y="1472350"/>
            <a:ext cx="586368" cy="25923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0" name="Google Shape;570;gd9a54310e3_0_106"/>
          <p:cNvSpPr/>
          <p:nvPr/>
        </p:nvSpPr>
        <p:spPr>
          <a:xfrm>
            <a:off x="2751316" y="1321173"/>
            <a:ext cx="4804875" cy="53400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d9a54310e3_0_106"/>
          <p:cNvSpPr txBox="1"/>
          <p:nvPr/>
        </p:nvSpPr>
        <p:spPr>
          <a:xfrm>
            <a:off x="6561140" y="3046967"/>
            <a:ext cx="1936125" cy="2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좌표에 </a:t>
            </a:r>
            <a:r>
              <a:rPr lang="en-US" alt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</a:t>
            </a:r>
            <a:r>
              <a:rPr lang="ko-KR" alt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2" name="Google Shape;572;gd9a54310e3_0_106"/>
          <p:cNvCxnSpPr>
            <a:endCxn id="571" idx="1"/>
          </p:cNvCxnSpPr>
          <p:nvPr/>
        </p:nvCxnSpPr>
        <p:spPr>
          <a:xfrm>
            <a:off x="5153990" y="1838842"/>
            <a:ext cx="1407150" cy="1336452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3" name="Google Shape;573;gd9a54310e3_0_106"/>
          <p:cNvSpPr/>
          <p:nvPr/>
        </p:nvSpPr>
        <p:spPr>
          <a:xfrm>
            <a:off x="2904571" y="2415459"/>
            <a:ext cx="1150425" cy="1917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4" name="Google Shape;574;gd9a54310e3_0_106"/>
          <p:cNvCxnSpPr>
            <a:stCxn id="573" idx="3"/>
            <a:endCxn id="571" idx="1"/>
          </p:cNvCxnSpPr>
          <p:nvPr/>
        </p:nvCxnSpPr>
        <p:spPr>
          <a:xfrm>
            <a:off x="4054996" y="2511334"/>
            <a:ext cx="2506144" cy="66396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5" name="Google Shape;575;gd9a54310e3_0_106" descr="C:\Users\tykim\Desktop\캡쳐\20210512_171005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34661" y="4110507"/>
            <a:ext cx="4430436" cy="72505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d9a54310e3_0_106"/>
          <p:cNvSpPr/>
          <p:nvPr/>
        </p:nvSpPr>
        <p:spPr>
          <a:xfrm>
            <a:off x="3717424" y="4459779"/>
            <a:ext cx="3044700" cy="1917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6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9a54310e3_0_138"/>
          <p:cNvSpPr txBox="1"/>
          <p:nvPr/>
        </p:nvSpPr>
        <p:spPr>
          <a:xfrm>
            <a:off x="395536" y="913884"/>
            <a:ext cx="4343625" cy="2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b="1" dirty="0">
                <a:latin typeface="Malgun Gothic"/>
                <a:ea typeface="Malgun Gothic"/>
                <a:cs typeface="Malgun Gothic"/>
                <a:sym typeface="Malgun Gothic"/>
              </a:rPr>
              <a:t>Annotation .xml file </a:t>
            </a:r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제작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5" name="Google Shape;585;gd9a54310e3_0_138" descr="C:\Users\tykim\Desktop\캡쳐\20210512_15292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532" y="1237377"/>
            <a:ext cx="3144830" cy="406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d9a54310e3_0_138" descr="C:\Users\tykim\Desktop\캡쳐\20210512_15593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801" y="1593914"/>
            <a:ext cx="2954567" cy="36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d9a54310e3_0_138"/>
          <p:cNvSpPr/>
          <p:nvPr/>
        </p:nvSpPr>
        <p:spPr>
          <a:xfrm>
            <a:off x="1744894" y="3183581"/>
            <a:ext cx="2853000" cy="179300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gd9a54310e3_0_138"/>
          <p:cNvSpPr/>
          <p:nvPr/>
        </p:nvSpPr>
        <p:spPr>
          <a:xfrm>
            <a:off x="5117513" y="2976713"/>
            <a:ext cx="2511675" cy="19997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9" name="Google Shape;589;gd9a54310e3_0_138"/>
          <p:cNvCxnSpPr/>
          <p:nvPr/>
        </p:nvCxnSpPr>
        <p:spPr>
          <a:xfrm rot="10800000" flipH="1">
            <a:off x="4598039" y="3976506"/>
            <a:ext cx="519525" cy="10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gd9a54310e3_0_138"/>
          <p:cNvSpPr/>
          <p:nvPr/>
        </p:nvSpPr>
        <p:spPr>
          <a:xfrm>
            <a:off x="1744894" y="1787122"/>
            <a:ext cx="2853000" cy="118975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d9a54310e3_0_138"/>
          <p:cNvSpPr/>
          <p:nvPr/>
        </p:nvSpPr>
        <p:spPr>
          <a:xfrm>
            <a:off x="5117513" y="1787122"/>
            <a:ext cx="2511675" cy="1075500"/>
          </a:xfrm>
          <a:prstGeom prst="roundRect">
            <a:avLst>
              <a:gd name="adj" fmla="val 5549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2" name="Google Shape;592;gd9a54310e3_0_138"/>
          <p:cNvCxnSpPr/>
          <p:nvPr/>
        </p:nvCxnSpPr>
        <p:spPr>
          <a:xfrm rot="10800000" flipH="1">
            <a:off x="4598039" y="2324918"/>
            <a:ext cx="519525" cy="5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Object detection Datasets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tykim\Desktop\캡쳐\20210531_1956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28" y="1237377"/>
            <a:ext cx="42862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40922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20170525 Research seminar - Google Slides 2017-05-26 17-14-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6"/>
          <a:stretch/>
        </p:blipFill>
        <p:spPr bwMode="auto">
          <a:xfrm>
            <a:off x="251520" y="1201317"/>
            <a:ext cx="8736871" cy="33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4210" y="4689058"/>
            <a:ext cx="8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RCNN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4689058"/>
            <a:ext cx="136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Fast-RCNN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2" descr="20170525 Research seminar - Google Slides 2017-05-26 17-14-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2" t="76746" b="9086"/>
          <a:stretch/>
        </p:blipFill>
        <p:spPr bwMode="auto">
          <a:xfrm>
            <a:off x="7380311" y="1849388"/>
            <a:ext cx="1573241" cy="5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7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20170525 Research seminar - Google Slides 2017-06-01 19-53-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2" r="55028"/>
          <a:stretch/>
        </p:blipFill>
        <p:spPr bwMode="auto">
          <a:xfrm>
            <a:off x="395536" y="2883156"/>
            <a:ext cx="3354661" cy="220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170525 Research seminar - Google Slides 2017-05-31 20-01-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5292"/>
            <a:ext cx="1832624" cy="18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ure 1 from 2.5D Faster R-CNN for Distance Estimation | Semantic Schola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"/>
          <a:stretch/>
        </p:blipFill>
        <p:spPr bwMode="auto">
          <a:xfrm>
            <a:off x="4355976" y="593894"/>
            <a:ext cx="3794574" cy="465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27813" y="627002"/>
            <a:ext cx="15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Faster-RCNN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4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716" y="769268"/>
            <a:ext cx="5854722" cy="231078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/>
          <p:nvPr/>
        </p:nvSpPr>
        <p:spPr>
          <a:xfrm rot="-5400000">
            <a:off x="3119785" y="3153502"/>
            <a:ext cx="422287" cy="3862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w="12700" cap="flat" cmpd="sng">
            <a:solidFill>
              <a:srgbClr val="92A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991" y="3496033"/>
            <a:ext cx="3536344" cy="186528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 txBox="1"/>
          <p:nvPr/>
        </p:nvSpPr>
        <p:spPr>
          <a:xfrm>
            <a:off x="5191125" y="3305529"/>
            <a:ext cx="3397275" cy="114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Selective Search Algorithm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67462"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Color: </a:t>
            </a:r>
            <a:r>
              <a:rPr lang="ko-KR" alt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유사성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67462"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Texture: </a:t>
            </a:r>
            <a:r>
              <a:rPr lang="ko-KR" alt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67462"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Size: </a:t>
            </a:r>
            <a:r>
              <a:rPr lang="ko-KR" alt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67462"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Fill: BB</a:t>
            </a:r>
            <a:r>
              <a:rPr lang="ko-KR" alt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Region</a:t>
            </a:r>
            <a:r>
              <a:rPr lang="ko-KR" alt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들의 사이즈의 차이</a:t>
            </a:r>
            <a:endParaRPr/>
          </a:p>
        </p:txBody>
      </p:sp>
      <p:sp>
        <p:nvSpPr>
          <p:cNvPr id="333" name="Google Shape;333;p11"/>
          <p:cNvSpPr txBox="1"/>
          <p:nvPr/>
        </p:nvSpPr>
        <p:spPr>
          <a:xfrm>
            <a:off x="5191125" y="4640800"/>
            <a:ext cx="3777075" cy="6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pPr marL="79248">
              <a:lnSpc>
                <a:spcPct val="115000"/>
              </a:lnSpc>
            </a:pPr>
            <a:r>
              <a:rPr lang="en-US" altLang="ko-KR" sz="9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ss = cv2.ximgproc.segmentation.\</a:t>
            </a:r>
            <a:endParaRPr sz="9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9248" indent="277368">
              <a:lnSpc>
                <a:spcPct val="115000"/>
              </a:lnSpc>
            </a:pPr>
            <a:r>
              <a:rPr lang="en-US" altLang="ko-KR" sz="900">
                <a:solidFill>
                  <a:srgbClr val="004ED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createSelectiveSearchSegmentation</a:t>
            </a:r>
            <a:r>
              <a:rPr lang="en-US" altLang="ko-KR" sz="9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9248">
              <a:lnSpc>
                <a:spcPct val="115000"/>
              </a:lnSpc>
            </a:pPr>
            <a:r>
              <a:rPr lang="en-US" altLang="ko-K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ss.</a:t>
            </a:r>
            <a:r>
              <a:rPr lang="en-US" altLang="ko-KR" sz="900">
                <a:solidFill>
                  <a:srgbClr val="004ED0"/>
                </a:solidFill>
                <a:latin typeface="Courier New"/>
                <a:ea typeface="Courier New"/>
                <a:cs typeface="Courier New"/>
                <a:sym typeface="Courier New"/>
              </a:rPr>
              <a:t>setBaseImage</a:t>
            </a:r>
            <a:r>
              <a:rPr lang="en-US" altLang="ko-K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(image)</a:t>
            </a:r>
            <a:endParaRPr sz="1300"/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0855" y="342815"/>
            <a:ext cx="135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Content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131" y="1057300"/>
            <a:ext cx="422102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개요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OCR(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optical character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recognition)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히스토그램 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object detection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</a:t>
            </a: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datsets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RCNN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계열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- Yolo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추호과제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진행현황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416" y="1021850"/>
            <a:ext cx="4511842" cy="21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3" descr="C:\Users\ajw15\OneDrive\바탕 화면\파이썬\팀 프로젝트\anchor\anchor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3656" y="3539290"/>
            <a:ext cx="1843196" cy="199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 descr="C:\Users\ajw15\OneDrive\바탕 화면\파이썬\팀 프로젝트\anchor\feature_map2.PNG"/>
          <p:cNvPicPr preferRelativeResize="0"/>
          <p:nvPr/>
        </p:nvPicPr>
        <p:blipFill rotWithShape="1">
          <a:blip r:embed="rId5">
            <a:alphaModFix/>
          </a:blip>
          <a:srcRect r="65026"/>
          <a:stretch/>
        </p:blipFill>
        <p:spPr>
          <a:xfrm>
            <a:off x="6930504" y="3443691"/>
            <a:ext cx="1867589" cy="205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062" y="1263315"/>
            <a:ext cx="4122805" cy="421105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6569900" y="4177539"/>
            <a:ext cx="380058" cy="42915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w="12700" cap="flat" cmpd="sng">
            <a:solidFill>
              <a:srgbClr val="92A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189495" y="5183606"/>
            <a:ext cx="2977818" cy="26068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p13"/>
          <p:cNvCxnSpPr>
            <a:stCxn id="346" idx="3"/>
            <a:endCxn id="342" idx="1"/>
          </p:cNvCxnSpPr>
          <p:nvPr/>
        </p:nvCxnSpPr>
        <p:spPr>
          <a:xfrm rot="10800000" flipH="1">
            <a:off x="3167313" y="4536948"/>
            <a:ext cx="1416375" cy="77700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48" name="Google Shape;348;p13"/>
          <p:cNvSpPr/>
          <p:nvPr/>
        </p:nvSpPr>
        <p:spPr>
          <a:xfrm>
            <a:off x="189495" y="1233238"/>
            <a:ext cx="4078708" cy="26068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9" name="Google Shape;349;p13"/>
          <p:cNvCxnSpPr/>
          <p:nvPr/>
        </p:nvCxnSpPr>
        <p:spPr>
          <a:xfrm flipH="1">
            <a:off x="2806366" y="1503948"/>
            <a:ext cx="748966" cy="3589421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50" name="Google Shape;350;p13"/>
          <p:cNvSpPr/>
          <p:nvPr/>
        </p:nvSpPr>
        <p:spPr>
          <a:xfrm>
            <a:off x="4412578" y="1153027"/>
            <a:ext cx="2625896" cy="186489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09228"/>
            <a:ext cx="24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5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4"/>
          <p:cNvGrpSpPr/>
          <p:nvPr/>
        </p:nvGrpSpPr>
        <p:grpSpPr>
          <a:xfrm>
            <a:off x="270715" y="1063406"/>
            <a:ext cx="4602131" cy="1925827"/>
            <a:chOff x="721894" y="2155823"/>
            <a:chExt cx="6629402" cy="2761372"/>
          </a:xfrm>
        </p:grpSpPr>
        <p:pic>
          <p:nvPicPr>
            <p:cNvPr id="359" name="Google Shape;35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1894" y="2155823"/>
              <a:ext cx="6629402" cy="2761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4"/>
            <p:cNvSpPr/>
            <p:nvPr/>
          </p:nvSpPr>
          <p:spPr>
            <a:xfrm>
              <a:off x="4656216" y="2562726"/>
              <a:ext cx="767394" cy="1556096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1" name="Google Shape;361;p14" descr="roi_pooling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9545" y="1812257"/>
            <a:ext cx="4165934" cy="347161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4"/>
          <p:cNvSpPr txBox="1"/>
          <p:nvPr/>
        </p:nvSpPr>
        <p:spPr>
          <a:xfrm>
            <a:off x="387281" y="3247208"/>
            <a:ext cx="4791600" cy="21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조건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 x 8 Feature Map</a:t>
            </a:r>
            <a:endParaRPr sz="900" dirty="0"/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x 5 Selective Search Roi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사이즈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 x 2</a:t>
            </a:r>
            <a:endParaRPr sz="900" dirty="0"/>
          </a:p>
          <a:p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AdaptiveMaxPooling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높이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5 / 2 = 2.5 → 2  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2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나눔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 / 2 = 3.5 → 3  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3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나눔 </a:t>
            </a:r>
            <a:endParaRPr sz="900" dirty="0"/>
          </a:p>
        </p:txBody>
      </p:sp>
      <p:pic>
        <p:nvPicPr>
          <p:cNvPr id="363" name="Google Shape;3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060" y="1216938"/>
            <a:ext cx="3414713" cy="5953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616" y="409228"/>
            <a:ext cx="379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pooling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7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0"/>
          <p:cNvPicPr preferRelativeResize="0"/>
          <p:nvPr/>
        </p:nvPicPr>
        <p:blipFill rotWithShape="1">
          <a:blip r:embed="rId3">
            <a:alphaModFix/>
          </a:blip>
          <a:srcRect r="10873"/>
          <a:stretch/>
        </p:blipFill>
        <p:spPr>
          <a:xfrm>
            <a:off x="4988182" y="2401437"/>
            <a:ext cx="2309625" cy="113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0"/>
          <p:cNvPicPr preferRelativeResize="0"/>
          <p:nvPr/>
        </p:nvPicPr>
        <p:blipFill rotWithShape="1">
          <a:blip r:embed="rId4">
            <a:alphaModFix/>
          </a:blip>
          <a:srcRect l="4707" b="10120"/>
          <a:stretch/>
        </p:blipFill>
        <p:spPr>
          <a:xfrm>
            <a:off x="7240650" y="2401437"/>
            <a:ext cx="1846201" cy="113404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0"/>
          <p:cNvSpPr txBox="1"/>
          <p:nvPr/>
        </p:nvSpPr>
        <p:spPr>
          <a:xfrm>
            <a:off x="5957119" y="1888438"/>
            <a:ext cx="3186900" cy="4825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pPr marL="356616" indent="-247650">
              <a:buSzPts val="1400"/>
              <a:buFont typeface="Malgun Gothic"/>
              <a:buAutoNum type="arabicPeriod"/>
            </a:pPr>
            <a:r>
              <a:rPr lang="ko-KR" sz="1100" dirty="0">
                <a:latin typeface="Malgun Gothic"/>
                <a:ea typeface="Malgun Gothic"/>
                <a:cs typeface="Malgun Gothic"/>
                <a:sym typeface="Malgun Gothic"/>
              </a:rPr>
              <a:t>Outlier에 덜 민감하면서도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47650">
              <a:buSzPts val="1400"/>
              <a:buFont typeface="Malgun Gothic"/>
              <a:buAutoNum type="arabicPeriod"/>
            </a:pPr>
            <a:r>
              <a:rPr lang="ko-KR" sz="1100" dirty="0">
                <a:latin typeface="Malgun Gothic"/>
                <a:ea typeface="Malgun Gothic"/>
                <a:cs typeface="Malgun Gothic"/>
                <a:sym typeface="Malgun Gothic"/>
              </a:rPr>
              <a:t>L1 보다 정답의 범위를 넓이기 위해 (관대)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537EE71-33E5-4D10-9275-75D234BDC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" t="2683" r="6183" b="71367"/>
          <a:stretch/>
        </p:blipFill>
        <p:spPr>
          <a:xfrm>
            <a:off x="4966575" y="4159146"/>
            <a:ext cx="4120276" cy="1385726"/>
          </a:xfrm>
          <a:prstGeom prst="rect">
            <a:avLst/>
          </a:prstGeom>
        </p:spPr>
      </p:pic>
      <p:sp>
        <p:nvSpPr>
          <p:cNvPr id="1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7461"/>
            <a:ext cx="3801175" cy="446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409228"/>
            <a:ext cx="336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Loss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7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Anchor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 descr="https://blog.kakaocdn.net/dn/bUjRYz/btqAWb0p8cv/dx8Ky33sdZtb2RKQ8sQxZ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" y="985292"/>
            <a:ext cx="4049393" cy="41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Figure 1 from 2.5D Faster R-CNN for Distance Estimation | Semantic Schol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"/>
          <a:stretch/>
        </p:blipFill>
        <p:spPr bwMode="auto">
          <a:xfrm>
            <a:off x="5004048" y="1073671"/>
            <a:ext cx="3254831" cy="39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7" descr="C:\Users\ajw15\OneDrive\바탕 화면\파이썬\팀 프로젝트\anchor\anchor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143" y="1150381"/>
            <a:ext cx="2603604" cy="28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 descr="C:\Users\ajw15\OneDrive\바탕 화면\파이썬\팀 프로젝트\anchor\anchorbox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2575" y="1003694"/>
            <a:ext cx="3610796" cy="387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819" y="4152636"/>
            <a:ext cx="4957763" cy="119856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7"/>
          <p:cNvSpPr/>
          <p:nvPr/>
        </p:nvSpPr>
        <p:spPr>
          <a:xfrm>
            <a:off x="4191502" y="2243667"/>
            <a:ext cx="666380" cy="54531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5709488" y="4944625"/>
            <a:ext cx="4075200" cy="4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Anchor points : 50 * 50 = 2500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Anchor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537" y="1575595"/>
            <a:ext cx="3230815" cy="35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6" descr="C:\Users\ajw15\OneDrive\바탕 화면\파이썬\팀 프로젝트\anchor\anchorbox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4631" y="1467811"/>
            <a:ext cx="3684044" cy="38919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Anchor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8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18" descr="C:\Users\ajw15\OneDrive\바탕 화면\파이썬\팀 프로젝트\anchor\anchorbox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876" y="929612"/>
            <a:ext cx="1441336" cy="15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8" descr="C:\Users\ajw15\OneDrive\바탕 화면\파이썬\팀 프로젝트\anchor\anchorbox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2859" y="2335672"/>
            <a:ext cx="2808266" cy="297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" y="1129770"/>
            <a:ext cx="4967288" cy="4257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18"/>
          <p:cNvCxnSpPr/>
          <p:nvPr/>
        </p:nvCxnSpPr>
        <p:spPr>
          <a:xfrm rot="-5400000" flipH="1">
            <a:off x="5168957" y="3157954"/>
            <a:ext cx="1443000" cy="376425"/>
          </a:xfrm>
          <a:prstGeom prst="bentConnector2">
            <a:avLst/>
          </a:prstGeom>
          <a:noFill/>
          <a:ln w="603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20" name="Google Shape;420;p18"/>
          <p:cNvSpPr/>
          <p:nvPr/>
        </p:nvSpPr>
        <p:spPr>
          <a:xfrm>
            <a:off x="561639" y="1129766"/>
            <a:ext cx="1568025" cy="539750"/>
          </a:xfrm>
          <a:prstGeom prst="rect">
            <a:avLst/>
          </a:prstGeom>
          <a:noFill/>
          <a:ln w="698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409228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Anchor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7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050" y="2602336"/>
            <a:ext cx="4105276" cy="217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 t="21441" b="56213"/>
          <a:stretch/>
        </p:blipFill>
        <p:spPr>
          <a:xfrm>
            <a:off x="189587" y="2448651"/>
            <a:ext cx="4829910" cy="74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98" y="1471074"/>
            <a:ext cx="4864894" cy="54768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9"/>
          <p:cNvSpPr txBox="1"/>
          <p:nvPr/>
        </p:nvSpPr>
        <p:spPr>
          <a:xfrm>
            <a:off x="97950" y="1202125"/>
            <a:ext cx="4075200" cy="4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파이토치 문법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441;p19"/>
          <p:cNvSpPr/>
          <p:nvPr/>
        </p:nvSpPr>
        <p:spPr>
          <a:xfrm>
            <a:off x="7771732" y="4531240"/>
            <a:ext cx="1372268" cy="3338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sp>
        <p:nvSpPr>
          <p:cNvPr id="26" name="Google Shape;441;p19"/>
          <p:cNvSpPr/>
          <p:nvPr/>
        </p:nvSpPr>
        <p:spPr>
          <a:xfrm>
            <a:off x="7771732" y="2486601"/>
            <a:ext cx="1372268" cy="3338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pic>
        <p:nvPicPr>
          <p:cNvPr id="27" name="Google Shape;430;p19"/>
          <p:cNvPicPr preferRelativeResize="0"/>
          <p:nvPr/>
        </p:nvPicPr>
        <p:blipFill rotWithShape="1">
          <a:blip r:embed="rId4">
            <a:alphaModFix/>
          </a:blip>
          <a:srcRect t="46510" b="28948"/>
          <a:stretch/>
        </p:blipFill>
        <p:spPr>
          <a:xfrm>
            <a:off x="189587" y="4235883"/>
            <a:ext cx="4829910" cy="81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30;p19"/>
          <p:cNvPicPr preferRelativeResize="0"/>
          <p:nvPr/>
        </p:nvPicPr>
        <p:blipFill rotWithShape="1">
          <a:blip r:embed="rId4">
            <a:alphaModFix/>
          </a:blip>
          <a:srcRect t="73255"/>
          <a:stretch/>
        </p:blipFill>
        <p:spPr>
          <a:xfrm>
            <a:off x="189587" y="3244134"/>
            <a:ext cx="4829910" cy="88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44;p19"/>
          <p:cNvSpPr/>
          <p:nvPr/>
        </p:nvSpPr>
        <p:spPr>
          <a:xfrm>
            <a:off x="2604542" y="4411365"/>
            <a:ext cx="920700" cy="2397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sp>
        <p:nvSpPr>
          <p:cNvPr id="30" name="Google Shape;444;p19"/>
          <p:cNvSpPr/>
          <p:nvPr/>
        </p:nvSpPr>
        <p:spPr>
          <a:xfrm>
            <a:off x="2604542" y="3506083"/>
            <a:ext cx="920700" cy="2397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409228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Anchor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2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30" y="1502007"/>
            <a:ext cx="6346324" cy="285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408" y="1736959"/>
            <a:ext cx="2010850" cy="142181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2"/>
          <p:cNvSpPr txBox="1"/>
          <p:nvPr/>
        </p:nvSpPr>
        <p:spPr>
          <a:xfrm>
            <a:off x="333881" y="4468458"/>
            <a:ext cx="7335000" cy="83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pPr marL="356616" indent="-272415">
              <a:buSzPts val="1900"/>
              <a:buFont typeface="Malgun Gothic"/>
              <a:buAutoNum type="arabicPeriod"/>
            </a:pP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RPN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classifier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score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상위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2000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개 미만인 </a:t>
            </a: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/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bounding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box</a:t>
            </a:r>
            <a:r>
              <a:rPr lang="ko-KR" altLang="en-US" sz="1500" dirty="0" err="1"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suppress</a:t>
            </a: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72415">
              <a:buSzPts val="1900"/>
              <a:buFont typeface="Malgun Gothic"/>
              <a:buAutoNum type="arabicPeriod"/>
            </a:pP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이후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RoI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Pooling</a:t>
            </a:r>
            <a:r>
              <a:rPr lang="ko-KR" altLang="en-US" sz="1500" dirty="0" err="1">
                <a:latin typeface="Malgun Gothic"/>
                <a:ea typeface="Malgun Gothic"/>
                <a:cs typeface="Malgun Gothic"/>
                <a:sym typeface="Malgun Gothic"/>
              </a:rPr>
              <a:t>부터는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Fast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  <a:cs typeface="Malgun Gothic"/>
                <a:sym typeface="Malgun Gothic"/>
              </a:rPr>
              <a:t>RCNN</a:t>
            </a:r>
            <a:r>
              <a:rPr lang="ko-KR" altLang="en-US" sz="1500" dirty="0" err="1">
                <a:latin typeface="Malgun Gothic"/>
                <a:ea typeface="Malgun Gothic"/>
                <a:cs typeface="Malgun Gothic"/>
                <a:sym typeface="Malgun Gothic"/>
              </a:rPr>
              <a:t>과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동일</a:t>
            </a: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8" name="Google Shape;48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1339" y="4069272"/>
            <a:ext cx="3932794" cy="16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2"/>
          <p:cNvSpPr/>
          <p:nvPr/>
        </p:nvSpPr>
        <p:spPr>
          <a:xfrm>
            <a:off x="7505588" y="4022250"/>
            <a:ext cx="1668600" cy="16457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312" tIns="71312" rIns="71312" bIns="71312" anchor="ctr" anchorCtr="0">
            <a:noAutofit/>
          </a:bodyPr>
          <a:lstStyle/>
          <a:p>
            <a:endParaRPr/>
          </a:p>
        </p:txBody>
      </p:sp>
      <p:cxnSp>
        <p:nvCxnSpPr>
          <p:cNvPr id="490" name="Google Shape;490;p22"/>
          <p:cNvCxnSpPr>
            <a:endCxn id="489" idx="1"/>
          </p:cNvCxnSpPr>
          <p:nvPr/>
        </p:nvCxnSpPr>
        <p:spPr>
          <a:xfrm rot="10800000" flipH="1">
            <a:off x="4318913" y="4845125"/>
            <a:ext cx="3186675" cy="2952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38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IOU, NMS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4"/>
          <p:cNvGrpSpPr/>
          <p:nvPr/>
        </p:nvGrpSpPr>
        <p:grpSpPr>
          <a:xfrm>
            <a:off x="498230" y="1063406"/>
            <a:ext cx="1971385" cy="1925827"/>
            <a:chOff x="4511501" y="2155823"/>
            <a:chExt cx="2839794" cy="2761372"/>
          </a:xfrm>
        </p:grpSpPr>
        <p:pic>
          <p:nvPicPr>
            <p:cNvPr id="359" name="Google Shape;359;p14"/>
            <p:cNvPicPr preferRelativeResize="0"/>
            <p:nvPr/>
          </p:nvPicPr>
          <p:blipFill rotWithShape="1">
            <a:blip r:embed="rId3">
              <a:alphaModFix/>
            </a:blip>
            <a:srcRect l="57164"/>
            <a:stretch/>
          </p:blipFill>
          <p:spPr>
            <a:xfrm>
              <a:off x="4511501" y="2155823"/>
              <a:ext cx="2839794" cy="2761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4"/>
            <p:cNvSpPr/>
            <p:nvPr/>
          </p:nvSpPr>
          <p:spPr>
            <a:xfrm>
              <a:off x="4656216" y="2562726"/>
              <a:ext cx="767394" cy="1556096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1" name="Google Shape;361;p14" descr="roi_pooling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9545" y="1812257"/>
            <a:ext cx="4165934" cy="347161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4"/>
          <p:cNvSpPr txBox="1"/>
          <p:nvPr/>
        </p:nvSpPr>
        <p:spPr>
          <a:xfrm>
            <a:off x="387281" y="3247208"/>
            <a:ext cx="4791600" cy="21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조건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 x 8 Feature Map</a:t>
            </a:r>
            <a:endParaRPr sz="900" dirty="0"/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x 5 Selective Search Roi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87274"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사이즈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 x 2</a:t>
            </a:r>
            <a:endParaRPr sz="900" dirty="0"/>
          </a:p>
          <a:p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AdaptiveMaxPooling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높이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5 / 2 = 2.5 → 2  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2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나눔</a:t>
            </a:r>
            <a:endParaRPr sz="1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 / 2 = 3.5 → 3  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3 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KR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나눔 </a:t>
            </a:r>
            <a:endParaRPr sz="900" dirty="0"/>
          </a:p>
        </p:txBody>
      </p:sp>
      <p:pic>
        <p:nvPicPr>
          <p:cNvPr id="363" name="Google Shape;3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060" y="1216938"/>
            <a:ext cx="3414713" cy="5953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406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pooling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6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목소리 좋아지는법✓목소리 바꾸는법 :: 야채좋아">
            <a:extLst>
              <a:ext uri="{FF2B5EF4-FFF2-40B4-BE49-F238E27FC236}">
                <a16:creationId xmlns:a16="http://schemas.microsoft.com/office/drawing/2014/main" xmlns="" id="{C6FAB284-130D-4004-9683-A6E9A1C6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76" y="1751868"/>
            <a:ext cx="1368152" cy="14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프로젝트 개요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4DAE98BB-8293-46A2-B83E-AF087AB6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751868"/>
            <a:ext cx="1898123" cy="13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810ECE-A345-4339-8DE7-E29C087DC6C9}"/>
              </a:ext>
            </a:extLst>
          </p:cNvPr>
          <p:cNvSpPr txBox="1"/>
          <p:nvPr/>
        </p:nvSpPr>
        <p:spPr>
          <a:xfrm>
            <a:off x="1696833" y="3073524"/>
            <a:ext cx="607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</a:rPr>
              <a:t>Image </a:t>
            </a:r>
            <a:r>
              <a:rPr lang="ko-KR" altLang="en-US" sz="4000" b="1" dirty="0">
                <a:solidFill>
                  <a:srgbClr val="00B050"/>
                </a:solidFill>
              </a:rPr>
              <a:t>→ </a:t>
            </a:r>
            <a:r>
              <a:rPr lang="en-US" altLang="ko-KR" sz="4000" b="1" dirty="0">
                <a:solidFill>
                  <a:srgbClr val="00B050"/>
                </a:solidFill>
              </a:rPr>
              <a:t>Text </a:t>
            </a:r>
            <a:r>
              <a:rPr lang="ko-KR" altLang="en-US" sz="4000" b="1" dirty="0">
                <a:solidFill>
                  <a:srgbClr val="00B050"/>
                </a:solidFill>
              </a:rPr>
              <a:t>→ </a:t>
            </a:r>
            <a:r>
              <a:rPr lang="en-US" altLang="ko-KR" sz="4000" b="1" dirty="0">
                <a:solidFill>
                  <a:srgbClr val="00B050"/>
                </a:solidFill>
              </a:rPr>
              <a:t>Voice</a:t>
            </a:r>
            <a:endParaRPr lang="ko-KR" alt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9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757267"/>
            <a:ext cx="8431213" cy="47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409228"/>
            <a:ext cx="419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RPN function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14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0"/>
          <p:cNvPicPr preferRelativeResize="0"/>
          <p:nvPr/>
        </p:nvPicPr>
        <p:blipFill rotWithShape="1">
          <a:blip r:embed="rId3">
            <a:alphaModFix/>
          </a:blip>
          <a:srcRect r="10873"/>
          <a:stretch/>
        </p:blipFill>
        <p:spPr>
          <a:xfrm>
            <a:off x="4988182" y="2401437"/>
            <a:ext cx="2309625" cy="113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0"/>
          <p:cNvPicPr preferRelativeResize="0"/>
          <p:nvPr/>
        </p:nvPicPr>
        <p:blipFill rotWithShape="1">
          <a:blip r:embed="rId4">
            <a:alphaModFix/>
          </a:blip>
          <a:srcRect l="4707" b="10120"/>
          <a:stretch/>
        </p:blipFill>
        <p:spPr>
          <a:xfrm>
            <a:off x="7240650" y="2401437"/>
            <a:ext cx="1846201" cy="113404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0"/>
          <p:cNvSpPr txBox="1"/>
          <p:nvPr/>
        </p:nvSpPr>
        <p:spPr>
          <a:xfrm>
            <a:off x="5957119" y="1888438"/>
            <a:ext cx="3186900" cy="4825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pPr marL="356616" indent="-247650">
              <a:buSzPts val="1400"/>
              <a:buFont typeface="Malgun Gothic"/>
              <a:buAutoNum type="arabicPeriod"/>
            </a:pPr>
            <a:r>
              <a:rPr lang="ko-KR" sz="1100" dirty="0">
                <a:latin typeface="Malgun Gothic"/>
                <a:ea typeface="Malgun Gothic"/>
                <a:cs typeface="Malgun Gothic"/>
                <a:sym typeface="Malgun Gothic"/>
              </a:rPr>
              <a:t>Outlier에 덜 민감하면서도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56616" indent="-247650">
              <a:buSzPts val="1400"/>
              <a:buFont typeface="Malgun Gothic"/>
              <a:buAutoNum type="arabicPeriod"/>
            </a:pPr>
            <a:r>
              <a:rPr lang="ko-KR" sz="1100" dirty="0">
                <a:latin typeface="Malgun Gothic"/>
                <a:ea typeface="Malgun Gothic"/>
                <a:cs typeface="Malgun Gothic"/>
                <a:sym typeface="Malgun Gothic"/>
              </a:rPr>
              <a:t>L1 보다 정답의 범위를 넓이기 위해 (관대)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537EE71-33E5-4D10-9275-75D234BDC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" t="2683" r="6183" b="71367"/>
          <a:stretch/>
        </p:blipFill>
        <p:spPr>
          <a:xfrm>
            <a:off x="4966575" y="4159146"/>
            <a:ext cx="4120276" cy="1385726"/>
          </a:xfrm>
          <a:prstGeom prst="rect">
            <a:avLst/>
          </a:prstGeom>
        </p:spPr>
      </p:pic>
      <p:sp>
        <p:nvSpPr>
          <p:cNvPr id="1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7461"/>
            <a:ext cx="3801175" cy="446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409228"/>
            <a:ext cx="459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Faster-RCNN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Loss function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d9a54310e3_0_169" descr="C:\Users\tykim\Desktop\캡쳐\20210513_00254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993" y="1849388"/>
            <a:ext cx="5179826" cy="14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d9a54310e3_0_169"/>
          <p:cNvSpPr/>
          <p:nvPr/>
        </p:nvSpPr>
        <p:spPr>
          <a:xfrm>
            <a:off x="611935" y="1417340"/>
            <a:ext cx="5400225" cy="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no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COCO </a:t>
            </a:r>
            <a:r>
              <a:rPr lang="ko-KR" altLang="en-US" sz="13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</a:t>
            </a:r>
            <a:r>
              <a:rPr lang="en-US" altLang="ko-KR" sz="13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ResNet50</a:t>
            </a:r>
            <a:r>
              <a:rPr lang="ko-KR" altLang="en-US" sz="13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r>
              <a:rPr lang="en-US" altLang="ko-KR" sz="13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pre-trained</a:t>
            </a:r>
            <a:r>
              <a:rPr lang="ko-KR" altLang="en-US" sz="13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모델을 제공</a:t>
            </a:r>
            <a:endParaRPr sz="13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4" name="Google Shape;604;gd9a54310e3_0_169" descr="C:\Users\tykim\Desktop\캡쳐\20210513_00352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356" y="3561291"/>
            <a:ext cx="4683579" cy="1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3" name="Google Shape;521;gd9a54310e3_0_29"/>
          <p:cNvSpPr txBox="1"/>
          <p:nvPr/>
        </p:nvSpPr>
        <p:spPr>
          <a:xfrm>
            <a:off x="539552" y="913284"/>
            <a:ext cx="3348446" cy="45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35646" rIns="71312" bIns="35646" anchor="t" anchorCtr="0">
            <a:spAutoFit/>
          </a:bodyPr>
          <a:lstStyle/>
          <a:p>
            <a:r>
              <a:rPr lang="en-US" altLang="ko-KR" sz="1400" dirty="0" smtClean="0">
                <a:latin typeface="Malgun Gothic"/>
                <a:ea typeface="Malgun Gothic"/>
                <a:cs typeface="Malgun Gothic"/>
                <a:sym typeface="Malgun Gothic"/>
              </a:rPr>
              <a:t>datasets</a:t>
            </a:r>
            <a:endParaRPr sz="1400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100" dirty="0">
                <a:sym typeface="Malgun Gothic"/>
              </a:rPr>
              <a:t>(train: 183,184  / test: 18,000)</a:t>
            </a:r>
            <a:endParaRPr sz="1100" dirty="0"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409228"/>
            <a:ext cx="376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Faster 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훈련결과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53349" y="1108383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Class 2,368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335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d9a54310e3_0_585"/>
          <p:cNvPicPr preferRelativeResize="0"/>
          <p:nvPr/>
        </p:nvPicPr>
        <p:blipFill rotWithShape="1">
          <a:blip r:embed="rId3">
            <a:alphaModFix/>
          </a:blip>
          <a:srcRect r="13577" b="5794"/>
          <a:stretch/>
        </p:blipFill>
        <p:spPr>
          <a:xfrm>
            <a:off x="5003719" y="1160088"/>
            <a:ext cx="4016962" cy="378727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d9a54310e3_0_585"/>
          <p:cNvSpPr txBox="1"/>
          <p:nvPr/>
        </p:nvSpPr>
        <p:spPr>
          <a:xfrm>
            <a:off x="5937075" y="841276"/>
            <a:ext cx="2635650" cy="57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훈련 데이터와 비슷한 형식의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테스트 데이터 결과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" name="Google Shape;614;gd9a54310e3_0_585" descr="C:\Users\tykim\Desktop\캡쳐\20210513_00584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319" y="1160089"/>
            <a:ext cx="5483456" cy="34783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409228"/>
            <a:ext cx="376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Faster 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훈련결과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3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tykim\Desktop\MRCNN\KakaoTalk_20210520_115503016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96" y="1251992"/>
            <a:ext cx="2771800" cy="39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47864" y="1251992"/>
            <a:ext cx="5688632" cy="4007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5" name="Google Shape;625;gd9a54310e3_0_202"/>
          <p:cNvSpPr txBox="1"/>
          <p:nvPr/>
        </p:nvSpPr>
        <p:spPr>
          <a:xfrm>
            <a:off x="587025" y="769268"/>
            <a:ext cx="7335000" cy="3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실제 텍스트 데이터 예측 결과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409228"/>
            <a:ext cx="376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Faster 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훈련결과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Google Shape;623;gd9a54310e3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06" y="1273324"/>
            <a:ext cx="2946950" cy="40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 descr="C:\Users\tykim\Desktop\MRCNN\KakaoTalk_20210520_115411589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84" y="1273324"/>
            <a:ext cx="316835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tykim\Desktop\MRCNN\KakaoTalk_20210520_120519134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44" y="1299527"/>
            <a:ext cx="3188011" cy="39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" name="Google Shape;633;gd9a54310e3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26" y="1183436"/>
            <a:ext cx="3193746" cy="40503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2051" name="Picture 3" descr="C:\Users\tykim\Desktop\MRCNN\KakaoTalk_20210520_120518718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21536"/>
            <a:ext cx="2952328" cy="38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47864" y="1251992"/>
            <a:ext cx="5688632" cy="4007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25;gd9a54310e3_0_202"/>
          <p:cNvSpPr txBox="1"/>
          <p:nvPr/>
        </p:nvSpPr>
        <p:spPr>
          <a:xfrm>
            <a:off x="587025" y="769268"/>
            <a:ext cx="7335000" cy="3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실제 텍스트 데이터 예측 결과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409228"/>
            <a:ext cx="376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Faster 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훈련결과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376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Faster 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훈련결과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tykim\Desktop\MRCNN\KakaoTalk_20210523_2241568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7300"/>
            <a:ext cx="3528392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242545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chinelearningkorea.com/wp-content/uploads/2019/07/image-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5292"/>
            <a:ext cx="48006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chinelearningkorea.com/wp-content/uploads/2019/07/image-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37" y="3073524"/>
            <a:ext cx="809340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36096" y="1993404"/>
            <a:ext cx="3347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dirty="0"/>
              <a:t>1) Classification</a:t>
            </a:r>
          </a:p>
          <a:p>
            <a:r>
              <a:rPr lang="fr-FR" altLang="ko-KR" dirty="0"/>
              <a:t>2) Object detection</a:t>
            </a:r>
          </a:p>
          <a:p>
            <a:r>
              <a:rPr lang="fr-FR" altLang="ko-KR" dirty="0"/>
              <a:t>3) Image segmentation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6673" y="913284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/>
              <a:t>Instance segmentation</a:t>
            </a:r>
            <a:endParaRPr lang="ko-KR" altLang="en-US" b="1" dirty="0"/>
          </a:p>
        </p:txBody>
      </p:sp>
      <p:pic>
        <p:nvPicPr>
          <p:cNvPr id="6" name="Picture 2" descr="https://blog.kakaocdn.net/dn/bRHsAP/btqWUpxkKIH/L7l9x3pcMKL8fBS2qEzbzk/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8" y="1417340"/>
            <a:ext cx="4843011" cy="38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96136" y="2141240"/>
            <a:ext cx="22236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object </a:t>
            </a:r>
            <a:endParaRPr lang="en-US" altLang="ko-KR" b="1" dirty="0" smtClean="0"/>
          </a:p>
          <a:p>
            <a:r>
              <a:rPr lang="en-US" altLang="ko-KR" b="1" dirty="0" smtClean="0"/>
              <a:t>detection task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          +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Instance</a:t>
            </a:r>
          </a:p>
          <a:p>
            <a:r>
              <a:rPr lang="en-US" altLang="ko-KR" b="1" dirty="0" smtClean="0"/>
              <a:t>segmentation </a:t>
            </a:r>
            <a:r>
              <a:rPr lang="en-US" altLang="ko-KR" b="1" dirty="0"/>
              <a:t>task</a:t>
            </a:r>
            <a:endParaRPr lang="ko-KR" altLang="en-US" b="1" dirty="0"/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기본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kakaocdn.net/dn/0la9l/btqW8HCsFxL/Vk4TtWhixEt4gzdTo0srs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8" y="1264032"/>
            <a:ext cx="8829023" cy="340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823" y="1264032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Faster RCNN</a:t>
            </a:r>
            <a:endParaRPr lang="ko-KR" altLang="en-US" b="1" dirty="0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95736" y="1264032"/>
            <a:ext cx="4176464" cy="18815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:Faster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/ 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33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프로젝트 개요</a:t>
            </a:r>
          </a:p>
        </p:txBody>
      </p:sp>
      <p:pic>
        <p:nvPicPr>
          <p:cNvPr id="10" name="Picture 2" descr="C:\final_project\data\test_data\0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3438"/>
            <a:ext cx="1986308" cy="2808312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392" y="2689533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맞은편에서 </a:t>
            </a:r>
            <a:endParaRPr lang="en-US" altLang="ko-KR" sz="1600" dirty="0" smtClean="0">
              <a:latin typeface="HY궁서" pitchFamily="18" charset="-127"/>
              <a:ea typeface="HY궁서" pitchFamily="18" charset="-127"/>
            </a:endParaRPr>
          </a:p>
          <a:p>
            <a:r>
              <a:rPr lang="en-US" altLang="ko-KR" sz="1600" dirty="0"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    </a:t>
            </a:r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흰 토끼가</a:t>
            </a:r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.”</a:t>
            </a:r>
            <a:endParaRPr lang="ko-KR" altLang="en-US" sz="16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2927" y="1345332"/>
            <a:ext cx="74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nput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3140" y="1345332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output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4669" y="4153644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input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256" y="4216360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o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utput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5400000">
            <a:off x="5162278" y="3086293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0800000">
            <a:off x="4091318" y="3302738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연결선 23"/>
          <p:cNvCxnSpPr>
            <a:stCxn id="11" idx="3"/>
          </p:cNvCxnSpPr>
          <p:nvPr/>
        </p:nvCxnSpPr>
        <p:spPr>
          <a:xfrm>
            <a:off x="2410597" y="1529998"/>
            <a:ext cx="1709871" cy="0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47680" y="1803438"/>
            <a:ext cx="0" cy="836178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719892" y="3349900"/>
            <a:ext cx="0" cy="744679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1"/>
          </p:cNvCxnSpPr>
          <p:nvPr/>
        </p:nvCxnSpPr>
        <p:spPr>
          <a:xfrm flipH="1">
            <a:off x="5170736" y="4401026"/>
            <a:ext cx="1705520" cy="0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어떤 소리와 조명이 공부할 때 도움이 될까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73324"/>
            <a:ext cx="1480254" cy="122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89944" y="28126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목소리</a:t>
            </a:r>
            <a:endParaRPr lang="ko-KR" altLang="en-US" sz="16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6395152" y="2869577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rot="5400000">
            <a:off x="7940110" y="3097949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10800000">
            <a:off x="6611597" y="2629549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10800000">
            <a:off x="6869150" y="3314394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76680" y="3349901"/>
            <a:ext cx="0" cy="803743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ADDA1CD-3A9D-4F53-8DB5-07427023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1" y="3966927"/>
            <a:ext cx="3077098" cy="99587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log.kakaocdn.net/dn/cx1zeb/btqWX5EbBpp/SDi2o1RDnpCCs2ckVpA8d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1" y="1057299"/>
            <a:ext cx="8525659" cy="44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823" y="1264032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Mask RCNN</a:t>
            </a:r>
            <a:endParaRPr lang="ko-KR" altLang="en-US" b="1" dirty="0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20073" y="2425452"/>
            <a:ext cx="576064" cy="28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:Faster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/ 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achinelearningkorea.com/wp-content/uploads/2019/07/image-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56" y="3361556"/>
            <a:ext cx="711239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achinelearningkorea.com/wp-content/uploads/2019/07/image-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5292"/>
            <a:ext cx="48006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36096" y="2366218"/>
            <a:ext cx="3347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dirty="0"/>
              <a:t>1) Classification</a:t>
            </a:r>
          </a:p>
          <a:p>
            <a:r>
              <a:rPr lang="fr-FR" altLang="ko-KR" dirty="0"/>
              <a:t>2) Object detection</a:t>
            </a:r>
          </a:p>
          <a:p>
            <a:r>
              <a:rPr lang="fr-FR" altLang="ko-KR" dirty="0"/>
              <a:t>3) Image segmentation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542880" y="1926019"/>
            <a:ext cx="1499061" cy="369332"/>
            <a:chOff x="5504780" y="1088658"/>
            <a:chExt cx="1499061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5504780" y="1088658"/>
              <a:ext cx="14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Mask RCNN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508104" y="1144945"/>
              <a:ext cx="1495737" cy="2876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꺾인 연결선 17"/>
          <p:cNvCxnSpPr/>
          <p:nvPr/>
        </p:nvCxnSpPr>
        <p:spPr>
          <a:xfrm rot="10800000" flipV="1">
            <a:off x="5508104" y="2130435"/>
            <a:ext cx="34776" cy="1098659"/>
          </a:xfrm>
          <a:prstGeom prst="bentConnector3">
            <a:avLst>
              <a:gd name="adj1" fmla="val 75735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508104" y="2988503"/>
            <a:ext cx="2520280" cy="28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42880" y="1561356"/>
            <a:ext cx="15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Faster RCNN</a:t>
            </a:r>
            <a:endParaRPr lang="ko-KR" altLang="en-US" dirty="0"/>
          </a:p>
        </p:txBody>
      </p:sp>
      <p:sp>
        <p:nvSpPr>
          <p:cNvPr id="1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9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machinelearningkorea.com/wp-content/uploads/2019/07/image-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1" y="1485528"/>
            <a:ext cx="576011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73119" y="144947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RPN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07379" y="2111286"/>
            <a:ext cx="2793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</a:t>
            </a:r>
            <a:r>
              <a:rPr lang="en-US" altLang="ko-KR" b="1" dirty="0" smtClean="0"/>
              <a:t>lassification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branch</a:t>
            </a:r>
          </a:p>
          <a:p>
            <a:pPr algn="ctr"/>
            <a:r>
              <a:rPr lang="en-US" altLang="ko-KR" b="1" dirty="0" err="1"/>
              <a:t>b</a:t>
            </a:r>
            <a:r>
              <a:rPr lang="en-US" altLang="ko-KR" b="1" dirty="0" err="1" smtClean="0"/>
              <a:t>box</a:t>
            </a:r>
            <a:r>
              <a:rPr lang="en-US" altLang="ko-KR" b="1" dirty="0" smtClean="0"/>
              <a:t> regression branch</a:t>
            </a:r>
          </a:p>
          <a:p>
            <a:pPr marL="285750" indent="-285750" algn="ctr">
              <a:buFont typeface="Arial" pitchFamily="34" charset="0"/>
              <a:buChar char="•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+</a:t>
            </a:r>
          </a:p>
          <a:p>
            <a:pPr marL="285750" indent="-285750" algn="ctr">
              <a:buFont typeface="Arial" pitchFamily="34" charset="0"/>
              <a:buChar char="•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mask branch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39703" y="3928328"/>
            <a:ext cx="17291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RoIAlign</a:t>
            </a:r>
            <a:r>
              <a:rPr lang="en-US" altLang="ko-KR" b="1" dirty="0" smtClean="0"/>
              <a:t> </a:t>
            </a:r>
            <a:r>
              <a:rPr lang="en-US" altLang="ko-KR" b="1" dirty="0"/>
              <a:t>layer</a:t>
            </a:r>
            <a:endParaRPr lang="ko-KR" altLang="en-US" b="1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8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34998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6672" y="1070567"/>
            <a:ext cx="86658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1) Fast R-CNN</a:t>
            </a:r>
            <a:r>
              <a:rPr lang="ko-KR" altLang="en-US" sz="1200" dirty="0"/>
              <a:t>의 </a:t>
            </a:r>
            <a:r>
              <a:rPr lang="en-US" altLang="ko-KR" sz="1200" dirty="0"/>
              <a:t>classification, localization(bounding box regression) branch</a:t>
            </a:r>
            <a:r>
              <a:rPr lang="ko-KR" altLang="en-US" sz="1200" dirty="0" smtClean="0"/>
              <a:t>에 </a:t>
            </a:r>
            <a:r>
              <a:rPr lang="en-US" altLang="ko-KR" sz="1400" b="1" dirty="0">
                <a:solidFill>
                  <a:srgbClr val="002060"/>
                </a:solidFill>
              </a:rPr>
              <a:t>mask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branch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추가</a:t>
            </a:r>
            <a:endParaRPr lang="ko-KR" altLang="en-US" sz="1400" b="1" dirty="0">
              <a:solidFill>
                <a:srgbClr val="002060"/>
              </a:solidFill>
            </a:endParaRPr>
          </a:p>
          <a:p>
            <a:r>
              <a:rPr lang="en-US" altLang="ko-KR" sz="1200" dirty="0"/>
              <a:t>2) RPN </a:t>
            </a:r>
            <a:r>
              <a:rPr lang="ko-KR" altLang="en-US" sz="1200" dirty="0"/>
              <a:t>전에 </a:t>
            </a:r>
            <a:r>
              <a:rPr lang="en-US" altLang="ko-KR" sz="1400" b="1" dirty="0">
                <a:solidFill>
                  <a:srgbClr val="002060"/>
                </a:solidFill>
              </a:rPr>
              <a:t>FPN(feature pyramid network)</a:t>
            </a:r>
            <a:r>
              <a:rPr lang="ko-KR" altLang="en-US" sz="1400" b="1" dirty="0">
                <a:solidFill>
                  <a:srgbClr val="002060"/>
                </a:solidFill>
              </a:rPr>
              <a:t> 추가</a:t>
            </a:r>
          </a:p>
          <a:p>
            <a:r>
              <a:rPr lang="en-US" altLang="ko-KR" sz="1200" dirty="0"/>
              <a:t>3) Image segmentation</a:t>
            </a:r>
            <a:r>
              <a:rPr lang="ko-KR" altLang="en-US" sz="1200" dirty="0"/>
              <a:t>의 </a:t>
            </a:r>
            <a:r>
              <a:rPr lang="en-US" altLang="ko-KR" sz="1200" dirty="0"/>
              <a:t>masking</a:t>
            </a:r>
            <a:r>
              <a:rPr lang="ko-KR" altLang="en-US" sz="1200" dirty="0"/>
              <a:t>을 위해 </a:t>
            </a:r>
            <a:r>
              <a:rPr lang="en-US" altLang="ko-KR" sz="1400" b="1" dirty="0" err="1">
                <a:solidFill>
                  <a:srgbClr val="002060"/>
                </a:solidFill>
              </a:rPr>
              <a:t>RoI</a:t>
            </a:r>
            <a:r>
              <a:rPr lang="en-US" altLang="ko-KR" sz="1400" b="1" dirty="0">
                <a:solidFill>
                  <a:srgbClr val="002060"/>
                </a:solidFill>
              </a:rPr>
              <a:t> align</a:t>
            </a:r>
            <a:r>
              <a:rPr lang="ko-KR" altLang="en-US" sz="1200" dirty="0"/>
              <a:t>이 </a:t>
            </a:r>
            <a:r>
              <a:rPr lang="en-US" altLang="ko-KR" sz="1200" dirty="0" err="1"/>
              <a:t>RoI</a:t>
            </a:r>
            <a:r>
              <a:rPr lang="en-US" altLang="ko-KR" sz="1200" dirty="0"/>
              <a:t> pooling</a:t>
            </a:r>
            <a:r>
              <a:rPr lang="ko-KR" altLang="en-US" sz="1200" dirty="0"/>
              <a:t>을 대체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7342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9348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83568" y="1870562"/>
            <a:ext cx="3024336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806724"/>
            <a:ext cx="835822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</a:t>
            </a:r>
            <a:r>
              <a:rPr lang="en-US" altLang="ko-KR" sz="1200" dirty="0" smtClean="0"/>
              <a:t>) Image </a:t>
            </a:r>
            <a:r>
              <a:rPr lang="en-US" altLang="ko-KR" sz="1200" dirty="0"/>
              <a:t>resize :</a:t>
            </a:r>
            <a:r>
              <a:rPr lang="ko-KR" altLang="en-US" sz="1200" dirty="0"/>
              <a:t> </a:t>
            </a:r>
            <a:r>
              <a:rPr lang="en-US" altLang="ko-KR" sz="1200" dirty="0"/>
              <a:t>800~1024 size (using bilinear interpolation)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2) Input </a:t>
            </a:r>
            <a:r>
              <a:rPr lang="en-US" altLang="ko-KR" sz="1200" dirty="0"/>
              <a:t>size : backbone network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을 위해 </a:t>
            </a:r>
            <a:r>
              <a:rPr lang="en-US" altLang="ko-KR" sz="1200" dirty="0"/>
              <a:t>1024 x 1024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조정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using padding)</a:t>
            </a:r>
            <a:endParaRPr lang="ko-KR" altLang="en-US" sz="1200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resize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6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blog.kakaocdn.net/dn/cPSvrn/btqBQnekM6R/0AbGEOE0zdw7AtjU1FckA0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4174776" y="3750161"/>
            <a:ext cx="3061520" cy="9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561356"/>
            <a:ext cx="452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(Backbone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ResNet</a:t>
            </a:r>
            <a:r>
              <a:rPr lang="en-US" altLang="ko-KR" sz="1200" dirty="0"/>
              <a:t>, input size 800 ~ </a:t>
            </a:r>
            <a:r>
              <a:rPr lang="en-US" altLang="ko-KR" sz="1200" dirty="0" smtClean="0"/>
              <a:t>1024 </a:t>
            </a:r>
            <a:r>
              <a:rPr lang="en-US" altLang="ko-KR" sz="1200" dirty="0"/>
              <a:t>(VGG</a:t>
            </a:r>
            <a:r>
              <a:rPr lang="ko-KR" altLang="en-US" sz="1200" dirty="0"/>
              <a:t>는</a:t>
            </a:r>
            <a:r>
              <a:rPr lang="en-US" altLang="ko-KR" sz="1200" dirty="0"/>
              <a:t>224 x </a:t>
            </a:r>
            <a:r>
              <a:rPr lang="en-US" altLang="ko-KR" sz="1200" dirty="0" smtClean="0"/>
              <a:t>224))</a:t>
            </a:r>
          </a:p>
        </p:txBody>
      </p:sp>
      <p:pic>
        <p:nvPicPr>
          <p:cNvPr id="7170" name="Picture 2" descr="https://t1.daumcdn.net/cfile/tistory/2378C54C52D38420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247487"/>
            <a:ext cx="3744416" cy="15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blog.kakaocdn.net/dn/bsf2P5/btqBPYeHm3Z/aMt9hUpAVr57ZCPYrxv4B0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81436"/>
            <a:ext cx="3417779" cy="22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9950" y="913284"/>
            <a:ext cx="8358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</a:t>
            </a:r>
            <a:r>
              <a:rPr lang="en-US" altLang="ko-KR" sz="1200" dirty="0" smtClean="0"/>
              <a:t>) Image </a:t>
            </a:r>
            <a:r>
              <a:rPr lang="en-US" altLang="ko-KR" sz="1200" dirty="0"/>
              <a:t>resize :</a:t>
            </a:r>
            <a:r>
              <a:rPr lang="ko-KR" altLang="en-US" sz="1200" dirty="0"/>
              <a:t> </a:t>
            </a:r>
            <a:r>
              <a:rPr lang="en-US" altLang="ko-KR" sz="1200" dirty="0"/>
              <a:t>800~1024 size (using bilinear interpolation)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2) Input </a:t>
            </a:r>
            <a:r>
              <a:rPr lang="en-US" altLang="ko-KR" sz="1200" dirty="0"/>
              <a:t>size : backbone network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/>
              <a:t>을 위해 </a:t>
            </a:r>
            <a:r>
              <a:rPr lang="en-US" altLang="ko-KR" sz="1200" dirty="0"/>
              <a:t>1024 x 1024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조정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using padding</a:t>
            </a:r>
            <a:r>
              <a:rPr lang="en-US" altLang="ko-KR" sz="1200" dirty="0" smtClean="0"/>
              <a:t>) + padding</a:t>
            </a:r>
            <a:endParaRPr lang="ko-KR" altLang="en-US" sz="1200" dirty="0"/>
          </a:p>
        </p:txBody>
      </p:sp>
      <p:pic>
        <p:nvPicPr>
          <p:cNvPr id="12" name="Picture 4" descr="https://blog.kakaocdn.net/dn/cPSvrn/btqBQnekM6R/0AbGEOE0zdw7AtjU1FckA0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4" r="47866"/>
          <a:stretch/>
        </p:blipFill>
        <p:spPr bwMode="auto">
          <a:xfrm>
            <a:off x="4158711" y="4471049"/>
            <a:ext cx="3485026" cy="59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resize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9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9348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16895" y="1489348"/>
            <a:ext cx="2807233" cy="14825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96325"/>
            <a:ext cx="8358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3) ResNet-101 </a:t>
            </a:r>
            <a:r>
              <a:rPr lang="en-US" altLang="ko-KR" sz="1200" dirty="0"/>
              <a:t>: </a:t>
            </a:r>
            <a:r>
              <a:rPr lang="ko-KR" altLang="en-US" sz="1200" dirty="0"/>
              <a:t>각 </a:t>
            </a:r>
            <a:r>
              <a:rPr lang="en-US" altLang="ko-KR" sz="1200" dirty="0"/>
              <a:t>layer(stage)</a:t>
            </a:r>
            <a:r>
              <a:rPr lang="ko-KR" altLang="en-US" sz="1200" dirty="0"/>
              <a:t>에서 </a:t>
            </a:r>
            <a:r>
              <a:rPr lang="en-US" altLang="ko-KR" sz="1200" dirty="0"/>
              <a:t>feature map(C1, C2, C3, C4, C5)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backbone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blog.kakaocdn.net/dn/c9budm/btqBSOa9F71/Tf2pCxuju04Ke6wmovWya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627" y="1621323"/>
            <a:ext cx="7848872" cy="15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2095086" y="3218085"/>
            <a:ext cx="0" cy="9235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419872" y="3218085"/>
            <a:ext cx="0" cy="9235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371807" y="3218085"/>
            <a:ext cx="0" cy="9235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92080" y="3218085"/>
            <a:ext cx="0" cy="9235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76128" y="3218085"/>
            <a:ext cx="0" cy="92351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3752" y="135854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/>
              <a:t>ResNet</a:t>
            </a:r>
            <a:r>
              <a:rPr lang="en-US" altLang="ko-KR" sz="1100" b="1" dirty="0" smtClean="0"/>
              <a:t> Structure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866498" y="42883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91284" y="428561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3219" y="428561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63492" y="428561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C4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47540" y="428836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C5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1619672" y="4141603"/>
            <a:ext cx="792088" cy="660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9950" y="996325"/>
            <a:ext cx="8358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3) ResNet50- </a:t>
            </a:r>
            <a:r>
              <a:rPr lang="en-US" altLang="ko-KR" sz="1200" dirty="0"/>
              <a:t>: </a:t>
            </a:r>
            <a:r>
              <a:rPr lang="ko-KR" altLang="en-US" sz="1200" dirty="0"/>
              <a:t>각 </a:t>
            </a:r>
            <a:r>
              <a:rPr lang="en-US" altLang="ko-KR" sz="1200" dirty="0"/>
              <a:t>layer(stage)</a:t>
            </a:r>
            <a:r>
              <a:rPr lang="ko-KR" altLang="en-US" sz="1200" dirty="0"/>
              <a:t>에서 </a:t>
            </a:r>
            <a:r>
              <a:rPr lang="en-US" altLang="ko-KR" sz="1200" dirty="0"/>
              <a:t>feature map(C1, C2, C3, C4, C5)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616" y="4092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backbone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42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9348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04682" y="2353444"/>
            <a:ext cx="4331614" cy="14825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96325"/>
            <a:ext cx="8358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4) FPN </a:t>
            </a:r>
            <a:r>
              <a:rPr lang="en-US" altLang="ko-KR" sz="1200" dirty="0"/>
              <a:t>: </a:t>
            </a:r>
            <a:r>
              <a:rPr lang="ko-KR" altLang="en-US" sz="1200" dirty="0"/>
              <a:t>이전에 생성된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에서 </a:t>
            </a:r>
            <a:r>
              <a:rPr lang="en-US" altLang="ko-KR" sz="1200" dirty="0"/>
              <a:t>P2, P3, P4, P5, P6 feature map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FPN(Feature Pyramid Network)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7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950" y="985292"/>
            <a:ext cx="330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002060"/>
                </a:solidFill>
              </a:rPr>
              <a:t>Feature Pyramid Network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11560" y="1354624"/>
            <a:ext cx="4752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Faster RCNN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 map </a:t>
            </a:r>
            <a:r>
              <a:rPr lang="ko-KR" altLang="en-US" sz="1200" dirty="0"/>
              <a:t>손실</a:t>
            </a:r>
            <a:r>
              <a:rPr lang="en-US" altLang="ko-KR" sz="1200" dirty="0"/>
              <a:t>, anchor </a:t>
            </a:r>
            <a:r>
              <a:rPr lang="ko-KR" altLang="en-US" sz="1200" dirty="0"/>
              <a:t>생성의 비효율성 보완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612437"/>
            <a:ext cx="704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마지막 </a:t>
            </a:r>
            <a:r>
              <a:rPr lang="en-US" altLang="ko-KR" sz="1200" dirty="0" smtClean="0"/>
              <a:t>layer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에서 이전 </a:t>
            </a:r>
            <a:r>
              <a:rPr lang="en-US" altLang="ko-KR" sz="1200" dirty="0"/>
              <a:t>layer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더함 이전정보 유지 여러 </a:t>
            </a:r>
            <a:r>
              <a:rPr lang="en-US" altLang="ko-KR" sz="1200" dirty="0"/>
              <a:t>scale anchor </a:t>
            </a:r>
            <a:r>
              <a:rPr lang="ko-KR" altLang="en-US" sz="1200" dirty="0"/>
              <a:t>생성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21511" name="Picture 7" descr="https://blog.kakaocdn.net/dn/bkIepJ/btqBOC4iYQb/7WxQWcEOXMQqhC6AkNfWA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93404"/>
            <a:ext cx="537625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4557150" y="1921396"/>
            <a:ext cx="2736304" cy="2304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FPN(Feature Pyramid Network)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ykim\Desktop\캡쳐\20210414_1811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171619" y="1316009"/>
            <a:ext cx="2302500" cy="37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29129"/>
          <a:stretch/>
        </p:blipFill>
        <p:spPr>
          <a:xfrm>
            <a:off x="1043394" y="1705372"/>
            <a:ext cx="2020323" cy="3175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C0FB22A-1DA1-40DB-9C25-9DE0C562F3F0}"/>
              </a:ext>
            </a:extLst>
          </p:cNvPr>
          <p:cNvSpPr/>
          <p:nvPr/>
        </p:nvSpPr>
        <p:spPr>
          <a:xfrm>
            <a:off x="1179637" y="1918138"/>
            <a:ext cx="3888432" cy="161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9" name="Picture 5" descr="C:\Users\tykim\Desktop\캡쳐\20210414_1812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53" y="2132716"/>
            <a:ext cx="2561388" cy="15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90324"/>
          <a:stretch/>
        </p:blipFill>
        <p:spPr>
          <a:xfrm>
            <a:off x="6132944" y="1564282"/>
            <a:ext cx="2020323" cy="428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2C0FB22A-1DA1-40DB-9C25-9DE0C562F3F0}"/>
              </a:ext>
            </a:extLst>
          </p:cNvPr>
          <p:cNvSpPr/>
          <p:nvPr/>
        </p:nvSpPr>
        <p:spPr>
          <a:xfrm rot="5400000">
            <a:off x="5467320" y="2450600"/>
            <a:ext cx="2092936" cy="161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53" y="3700772"/>
            <a:ext cx="2531810" cy="149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9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950" y="985292"/>
            <a:ext cx="330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002060"/>
                </a:solidFill>
              </a:rPr>
              <a:t>Feature Pyramid Network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11560" y="1354624"/>
            <a:ext cx="4752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Faster RCNN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 map </a:t>
            </a:r>
            <a:r>
              <a:rPr lang="ko-KR" altLang="en-US" sz="1200" dirty="0"/>
              <a:t>손실</a:t>
            </a:r>
            <a:r>
              <a:rPr lang="en-US" altLang="ko-KR" sz="1200" dirty="0"/>
              <a:t>, anchor </a:t>
            </a:r>
            <a:r>
              <a:rPr lang="ko-KR" altLang="en-US" sz="1200" dirty="0"/>
              <a:t>생성의 비효율성 보완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612437"/>
            <a:ext cx="704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마지막 </a:t>
            </a:r>
            <a:r>
              <a:rPr lang="en-US" altLang="ko-KR" sz="1200" dirty="0" smtClean="0"/>
              <a:t>layer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에서 이전 </a:t>
            </a:r>
            <a:r>
              <a:rPr lang="en-US" altLang="ko-KR" sz="1200" dirty="0"/>
              <a:t>layer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더함 이전정보 유지 여러 </a:t>
            </a:r>
            <a:r>
              <a:rPr lang="en-US" altLang="ko-KR" sz="1200" dirty="0"/>
              <a:t>scale anchor </a:t>
            </a:r>
            <a:r>
              <a:rPr lang="ko-KR" altLang="en-US" sz="1200" dirty="0"/>
              <a:t>생성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Picture 7" descr="https://blog.kakaocdn.net/dn/bkIepJ/btqBOC4iYQb/7WxQWcEOXMQqhC6AkNfWA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6" y="2281436"/>
            <a:ext cx="537625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3707904" y="3289548"/>
            <a:ext cx="1129268" cy="6120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" descr="C:\Users\tykim\Desktop\캡쳐\20210525_1236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77" y="2597460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16216" y="259746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/>
              <a:t>Upsampling</a:t>
            </a:r>
            <a:endParaRPr lang="ko-KR" altLang="en-US" sz="1200" b="1" dirty="0"/>
          </a:p>
        </p:txBody>
      </p:sp>
      <p:cxnSp>
        <p:nvCxnSpPr>
          <p:cNvPr id="16" name="직선 연결선 15"/>
          <p:cNvCxnSpPr>
            <a:endCxn id="15" idx="1"/>
          </p:cNvCxnSpPr>
          <p:nvPr/>
        </p:nvCxnSpPr>
        <p:spPr>
          <a:xfrm flipV="1">
            <a:off x="4837172" y="2735960"/>
            <a:ext cx="1679044" cy="8596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228184" y="4225652"/>
            <a:ext cx="2198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새로운 </a:t>
            </a:r>
            <a:r>
              <a:rPr lang="en-US" altLang="ko-KR" sz="1400" dirty="0"/>
              <a:t>feature map </a:t>
            </a:r>
            <a:r>
              <a:rPr lang="ko-KR" altLang="en-US" sz="1400" dirty="0"/>
              <a:t>생성</a:t>
            </a:r>
          </a:p>
        </p:txBody>
      </p:sp>
      <p:sp>
        <p:nvSpPr>
          <p:cNvPr id="18" name="직사각형 1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FPN(Feature Pyramid Network)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3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9308"/>
            <a:ext cx="4743362" cy="209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연결선 26"/>
          <p:cNvCxnSpPr/>
          <p:nvPr/>
        </p:nvCxnSpPr>
        <p:spPr>
          <a:xfrm flipH="1">
            <a:off x="3774907" y="3082668"/>
            <a:ext cx="149344" cy="581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14210" y="36180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29377" y="36180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86018" y="36180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12818" y="36180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39" name="직선 연결선 38"/>
          <p:cNvCxnSpPr>
            <a:endCxn id="36" idx="0"/>
          </p:cNvCxnSpPr>
          <p:nvPr/>
        </p:nvCxnSpPr>
        <p:spPr>
          <a:xfrm>
            <a:off x="3124438" y="3082668"/>
            <a:ext cx="9755" cy="53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519670" y="3082668"/>
            <a:ext cx="1742" cy="53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24251" y="3614881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 P6(?) </a:t>
            </a:r>
            <a:r>
              <a:rPr lang="en-US" altLang="ko-KR" dirty="0" err="1" smtClean="0"/>
              <a:t>maxpooling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628" y="4162788"/>
            <a:ext cx="201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 x 3 convolution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1962" y="3614881"/>
            <a:ext cx="6057620" cy="97995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9582" y="422550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RPN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340312" y="4410170"/>
            <a:ext cx="40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034310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FPN(Feature Pyramid Network)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23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61356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04682" y="3259923"/>
            <a:ext cx="3323502" cy="870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24317"/>
            <a:ext cx="8358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4) </a:t>
            </a:r>
            <a:r>
              <a:rPr lang="ko-KR" altLang="en-US" sz="1200" dirty="0" smtClean="0"/>
              <a:t>최종 </a:t>
            </a:r>
            <a:r>
              <a:rPr lang="ko-KR" altLang="en-US" sz="1200" dirty="0"/>
              <a:t>생성된 </a:t>
            </a:r>
            <a:r>
              <a:rPr lang="en-US" altLang="ko-KR" sz="1200" dirty="0"/>
              <a:t>feature map(1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에 각각 </a:t>
            </a:r>
            <a:r>
              <a:rPr lang="en-US" altLang="ko-KR" sz="1200" dirty="0"/>
              <a:t>RPN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classification, </a:t>
            </a:r>
            <a:r>
              <a:rPr lang="en-US" altLang="ko-KR" sz="1200" dirty="0" err="1"/>
              <a:t>bbox</a:t>
            </a:r>
            <a:r>
              <a:rPr lang="en-US" altLang="ko-KR" sz="1200" dirty="0"/>
              <a:t> regression output</a:t>
            </a:r>
            <a:r>
              <a:rPr lang="ko-KR" altLang="en-US" sz="1200" dirty="0"/>
              <a:t>도출</a:t>
            </a:r>
            <a:endParaRPr lang="en-US" altLang="ko-KR" sz="1200" dirty="0"/>
          </a:p>
        </p:txBody>
      </p:sp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RPN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368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61356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244136" y="3361556"/>
            <a:ext cx="3024336" cy="16561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5) Anchor </a:t>
            </a:r>
            <a:r>
              <a:rPr lang="en-US" altLang="ko-KR" sz="1200" dirty="0"/>
              <a:t>box </a:t>
            </a:r>
            <a:r>
              <a:rPr lang="ko-KR" altLang="en-US" sz="1200" dirty="0"/>
              <a:t>생성 </a:t>
            </a:r>
            <a:r>
              <a:rPr lang="en-US" altLang="ko-KR" sz="1200" dirty="0"/>
              <a:t>: output</a:t>
            </a:r>
            <a:r>
              <a:rPr lang="ko-KR" altLang="en-US" sz="1200" dirty="0"/>
              <a:t>으로 얻은 </a:t>
            </a:r>
            <a:r>
              <a:rPr lang="en-US" altLang="ko-KR" sz="1200" dirty="0" err="1"/>
              <a:t>bbox</a:t>
            </a:r>
            <a:r>
              <a:rPr lang="en-US" altLang="ko-KR" sz="1200" dirty="0"/>
              <a:t> regression</a:t>
            </a:r>
            <a:r>
              <a:rPr lang="ko-KR" altLang="en-US" sz="1200" dirty="0"/>
              <a:t>값을 원래 </a:t>
            </a:r>
            <a:r>
              <a:rPr lang="ko-KR" altLang="en-US" sz="1200" dirty="0" smtClean="0"/>
              <a:t>이미지로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projection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RPN,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4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950" y="985292"/>
            <a:ext cx="8358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6) </a:t>
            </a:r>
            <a:r>
              <a:rPr lang="ko-KR" altLang="en-US" sz="1200" dirty="0" smtClean="0"/>
              <a:t>최종 </a:t>
            </a:r>
            <a:r>
              <a:rPr lang="ko-KR" altLang="en-US" sz="1200" dirty="0"/>
              <a:t>생성된 </a:t>
            </a:r>
            <a:r>
              <a:rPr lang="en-US" altLang="ko-KR" sz="1200" dirty="0"/>
              <a:t>feature </a:t>
            </a:r>
            <a:r>
              <a:rPr lang="en-US" altLang="ko-KR" sz="1200" dirty="0" smtClean="0"/>
              <a:t>map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RPN</a:t>
            </a:r>
            <a:r>
              <a:rPr lang="ko-KR" altLang="en-US" sz="1200" dirty="0"/>
              <a:t>적용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 classification, </a:t>
            </a:r>
            <a:r>
              <a:rPr lang="en-US" altLang="ko-KR" sz="1200" dirty="0" err="1"/>
              <a:t>bbox</a:t>
            </a:r>
            <a:r>
              <a:rPr lang="en-US" altLang="ko-KR" sz="1200" dirty="0"/>
              <a:t> regression output</a:t>
            </a:r>
            <a:r>
              <a:rPr lang="ko-KR" altLang="en-US" sz="1200" dirty="0"/>
              <a:t>도출</a:t>
            </a:r>
            <a:endParaRPr lang="en-US" altLang="ko-K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00899" y="1627847"/>
            <a:ext cx="5159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en-US" altLang="ko-KR" sz="1200" dirty="0"/>
              <a:t>pyramid feature map</a:t>
            </a:r>
            <a:r>
              <a:rPr lang="ko-KR" altLang="en-US" sz="1200" dirty="0"/>
              <a:t>마다 </a:t>
            </a:r>
            <a:r>
              <a:rPr lang="en-US" altLang="ko-KR" sz="1200" dirty="0"/>
              <a:t>scale 1</a:t>
            </a:r>
            <a:r>
              <a:rPr lang="ko-KR" altLang="en-US" sz="1200" dirty="0"/>
              <a:t>개 </a:t>
            </a:r>
            <a:r>
              <a:rPr lang="en-US" altLang="ko-KR" sz="1200" dirty="0"/>
              <a:t>x ratio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개 </a:t>
            </a:r>
            <a:r>
              <a:rPr lang="en-US" altLang="ko-KR" sz="1200" dirty="0"/>
              <a:t>= 3</a:t>
            </a:r>
            <a:r>
              <a:rPr lang="ko-KR" altLang="en-US" sz="1200" dirty="0"/>
              <a:t>개의 </a:t>
            </a:r>
            <a:r>
              <a:rPr lang="en-US" altLang="ko-KR" sz="1200" dirty="0"/>
              <a:t>anchor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02681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RPN output : classification, </a:t>
            </a:r>
            <a:r>
              <a:rPr lang="en-US" altLang="ko-KR" sz="1200" dirty="0" err="1"/>
              <a:t>bbox</a:t>
            </a:r>
            <a:r>
              <a:rPr lang="en-US" altLang="ko-KR" sz="1200" dirty="0"/>
              <a:t> regression</a:t>
            </a:r>
            <a:r>
              <a:rPr lang="ko-KR" altLang="en-US" sz="1200" dirty="0"/>
              <a:t>값</a:t>
            </a:r>
            <a:r>
              <a:rPr lang="en-US" altLang="ko-KR" sz="1200" dirty="0"/>
              <a:t>(delta)</a:t>
            </a:r>
            <a:endParaRPr lang="ko-KR" altLang="en-US" sz="1200" dirty="0"/>
          </a:p>
        </p:txBody>
      </p:sp>
      <p:pic>
        <p:nvPicPr>
          <p:cNvPr id="24578" name="Picture 2" descr="https://blog.kakaocdn.net/dn/baabBQ/btqBNjRVKv1/h9pp9vQaCZiTft6ZOQbSr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5452"/>
            <a:ext cx="41624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RPN,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2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43782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11560" y="2065412"/>
            <a:ext cx="1900850" cy="28803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7) </a:t>
            </a:r>
            <a:r>
              <a:rPr lang="en-US" altLang="ko-KR" sz="1200" dirty="0" err="1" smtClean="0"/>
              <a:t>nms</a:t>
            </a:r>
            <a:r>
              <a:rPr lang="en-US" altLang="ko-KR" sz="1200" dirty="0" smtClean="0"/>
              <a:t>(Non-max-suppression</a:t>
            </a:r>
            <a:r>
              <a:rPr lang="en-US" altLang="ko-KR" sz="1200" dirty="0"/>
              <a:t>) : </a:t>
            </a:r>
            <a:r>
              <a:rPr lang="ko-KR" altLang="en-US" sz="1200" dirty="0"/>
              <a:t>생성된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중 </a:t>
            </a:r>
            <a:r>
              <a:rPr lang="en-US" altLang="ko-KR" sz="1200" dirty="0"/>
              <a:t>score</a:t>
            </a:r>
            <a:r>
              <a:rPr lang="ko-KR" altLang="en-US" sz="1200" dirty="0"/>
              <a:t>가 가장 높은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를 제외하고 모두 삭제</a:t>
            </a:r>
            <a:endParaRPr lang="en-US" altLang="ko-KR" sz="1200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3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9348"/>
            <a:ext cx="7560840" cy="376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82918" y="4052010"/>
            <a:ext cx="5573258" cy="7920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8) </a:t>
            </a:r>
            <a:r>
              <a:rPr lang="en-US" altLang="ko-KR" sz="1200" dirty="0" err="1" smtClean="0"/>
              <a:t>RoI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align : </a:t>
            </a:r>
            <a:r>
              <a:rPr lang="ko-KR" altLang="en-US" sz="1200" dirty="0"/>
              <a:t>각각 크기가 서로 다른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들을 </a:t>
            </a:r>
            <a:r>
              <a:rPr lang="en-US" altLang="ko-KR" sz="1200" dirty="0" err="1"/>
              <a:t>RoI</a:t>
            </a:r>
            <a:r>
              <a:rPr lang="en-US" altLang="ko-KR" sz="1200" dirty="0"/>
              <a:t> align</a:t>
            </a:r>
            <a:r>
              <a:rPr lang="ko-KR" altLang="en-US" sz="1200" dirty="0"/>
              <a:t>으로 </a:t>
            </a:r>
            <a:r>
              <a:rPr lang="en-US" altLang="ko-KR" sz="1200" dirty="0"/>
              <a:t>size</a:t>
            </a:r>
            <a:r>
              <a:rPr lang="ko-KR" altLang="en-US" sz="1200" dirty="0"/>
              <a:t>맞춰줌</a:t>
            </a:r>
            <a:endParaRPr lang="en-US" altLang="ko-KR" sz="1200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2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4441676"/>
            <a:ext cx="3634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*input</a:t>
            </a:r>
            <a:r>
              <a:rPr lang="ko-KR" altLang="en-US" sz="1200" dirty="0"/>
              <a:t>위치 정보 왜곡 </a:t>
            </a:r>
            <a:r>
              <a:rPr lang="en-US" altLang="ko-KR" sz="1200" dirty="0"/>
              <a:t>segmentation</a:t>
            </a:r>
            <a:r>
              <a:rPr lang="ko-KR" altLang="en-US" sz="1200" dirty="0"/>
              <a:t>에는 문제발생</a:t>
            </a:r>
          </a:p>
        </p:txBody>
      </p:sp>
      <p:pic>
        <p:nvPicPr>
          <p:cNvPr id="4098" name="Picture 2" descr="https://blog.kakaocdn.net/dn/bg066F/btqWX6pzU0Z/qyj7on7mqtqqeTqMWbb8p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21396"/>
            <a:ext cx="5517713" cy="25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11" name="Picture 4" descr="http://machinelearningkorea.com/wp-content/uploads/2019/07/image-3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9906" r="81529" b="53782"/>
          <a:stretch/>
        </p:blipFill>
        <p:spPr bwMode="auto">
          <a:xfrm>
            <a:off x="7092280" y="2723429"/>
            <a:ext cx="1256628" cy="89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21798"/>
            <a:ext cx="2021191" cy="93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01183" y="4206810"/>
            <a:ext cx="896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RoI</a:t>
            </a:r>
            <a:r>
              <a:rPr lang="en-US" altLang="ko-KR" sz="1050" dirty="0" smtClean="0"/>
              <a:t> pooling</a:t>
            </a:r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23" y="1273324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기존 </a:t>
            </a:r>
            <a:r>
              <a:rPr lang="en-US" altLang="ko-KR" sz="1200" dirty="0" smtClean="0"/>
              <a:t>faster </a:t>
            </a:r>
            <a:r>
              <a:rPr lang="en-US" altLang="ko-KR" sz="1200" dirty="0" err="1" smtClean="0"/>
              <a:t>rcnn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object detection</a:t>
            </a:r>
            <a:r>
              <a:rPr lang="ko-KR" altLang="en-US" sz="1200" dirty="0" smtClean="0"/>
              <a:t>을 위한 모델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정확한 위치정보 담는 것은 중요하지 않음</a:t>
            </a:r>
            <a:endParaRPr lang="en-US" altLang="ko-KR" sz="1200" dirty="0" smtClean="0"/>
          </a:p>
          <a:p>
            <a:r>
              <a:rPr lang="ko-KR" altLang="en-US" sz="1200" dirty="0"/>
              <a:t>인</a:t>
            </a:r>
            <a:r>
              <a:rPr lang="ko-KR" altLang="en-US" sz="1200" dirty="0" smtClean="0"/>
              <a:t>접 픽셀들로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box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이동 후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pooling </a:t>
            </a:r>
            <a:r>
              <a:rPr lang="ko-KR" altLang="en-US" sz="1200" dirty="0" smtClean="0"/>
              <a:t>진행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8) </a:t>
            </a:r>
            <a:r>
              <a:rPr lang="en-US" altLang="ko-KR" sz="1200" dirty="0" err="1" smtClean="0"/>
              <a:t>RoI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align : </a:t>
            </a:r>
            <a:r>
              <a:rPr lang="ko-KR" altLang="en-US" sz="1200" dirty="0"/>
              <a:t>각각 크기가 서로 다른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들을 </a:t>
            </a:r>
            <a:r>
              <a:rPr lang="en-US" altLang="ko-KR" sz="1200" dirty="0" err="1"/>
              <a:t>RoI</a:t>
            </a:r>
            <a:r>
              <a:rPr lang="en-US" altLang="ko-KR" sz="1200" dirty="0"/>
              <a:t> align</a:t>
            </a:r>
            <a:r>
              <a:rPr lang="ko-KR" altLang="en-US" sz="1200" dirty="0"/>
              <a:t>으로 </a:t>
            </a:r>
            <a:r>
              <a:rPr lang="en-US" altLang="ko-KR" sz="1200" dirty="0"/>
              <a:t>size</a:t>
            </a:r>
            <a:r>
              <a:rPr lang="ko-KR" altLang="en-US" sz="1200" dirty="0"/>
              <a:t>맞춰줌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850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794" name="Picture 2" descr="https://blog.kakaocdn.net/dn/5OovR/btqWU7C66AY/rmjlJvkpVcEcJAhnOzo1W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9428"/>
            <a:ext cx="270550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blog.kakaocdn.net/dn/b6Rv3B/btqWX5RQ5uP/fHfCtQqlZxcKKM30ClqRm1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09429"/>
            <a:ext cx="269203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s://blog.kakaocdn.net/dn/bAGaev/btqW1tx6Gp4/b8iR1VphiOCC7Nw6DD4PZk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901" y="2209428"/>
            <a:ext cx="2821539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223" y="1273324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기존 </a:t>
            </a:r>
            <a:r>
              <a:rPr lang="en-US" altLang="ko-KR" sz="1200" dirty="0" smtClean="0"/>
              <a:t>faster </a:t>
            </a:r>
            <a:r>
              <a:rPr lang="en-US" altLang="ko-KR" sz="1200" dirty="0" err="1" smtClean="0"/>
              <a:t>rcnn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object detection</a:t>
            </a:r>
            <a:r>
              <a:rPr lang="ko-KR" altLang="en-US" sz="1200" dirty="0" smtClean="0"/>
              <a:t>을 위한 모델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정확한 위치정보 담는 것은 중요하지 않음</a:t>
            </a:r>
            <a:endParaRPr lang="en-US" altLang="ko-KR" sz="1200" dirty="0" smtClean="0"/>
          </a:p>
          <a:p>
            <a:r>
              <a:rPr lang="ko-KR" altLang="en-US" sz="1200" dirty="0"/>
              <a:t>인</a:t>
            </a:r>
            <a:r>
              <a:rPr lang="ko-KR" altLang="en-US" sz="1200" dirty="0" smtClean="0"/>
              <a:t>접 픽셀들로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box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이동 후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pooling </a:t>
            </a:r>
            <a:r>
              <a:rPr lang="ko-KR" altLang="en-US" sz="1200" dirty="0" smtClean="0"/>
              <a:t>진행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8) </a:t>
            </a:r>
            <a:r>
              <a:rPr lang="en-US" altLang="ko-KR" sz="1200" dirty="0" err="1" smtClean="0"/>
              <a:t>RoI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align : </a:t>
            </a:r>
            <a:r>
              <a:rPr lang="ko-KR" altLang="en-US" sz="1200" dirty="0"/>
              <a:t>각각 크기가 서로 다른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들을 </a:t>
            </a:r>
            <a:r>
              <a:rPr lang="en-US" altLang="ko-KR" sz="1200" dirty="0" err="1"/>
              <a:t>RoI</a:t>
            </a:r>
            <a:r>
              <a:rPr lang="en-US" altLang="ko-KR" sz="1200" dirty="0"/>
              <a:t> align</a:t>
            </a:r>
            <a:r>
              <a:rPr lang="ko-KR" altLang="en-US" sz="1200" dirty="0"/>
              <a:t>으로 </a:t>
            </a:r>
            <a:r>
              <a:rPr lang="en-US" altLang="ko-KR" sz="1200" dirty="0"/>
              <a:t>size</a:t>
            </a:r>
            <a:r>
              <a:rPr lang="ko-KR" altLang="en-US" sz="1200" dirty="0"/>
              <a:t>맞춰줌</a:t>
            </a:r>
            <a:endParaRPr lang="en-US" altLang="ko-K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74978" y="1705372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2060"/>
                </a:solidFill>
              </a:rPr>
              <a:t>Bilinaer</a:t>
            </a:r>
            <a:r>
              <a:rPr lang="en-US" altLang="ko-KR" sz="1200" b="1" dirty="0">
                <a:solidFill>
                  <a:srgbClr val="002060"/>
                </a:solidFill>
              </a:rPr>
              <a:t> interpolation</a:t>
            </a:r>
            <a:r>
              <a:rPr lang="ko-KR" altLang="en-US" sz="1200" b="1" dirty="0">
                <a:solidFill>
                  <a:srgbClr val="002060"/>
                </a:solidFill>
              </a:rPr>
              <a:t>을 이용해 위치정보를 담는 </a:t>
            </a:r>
            <a:r>
              <a:rPr lang="en-US" altLang="ko-KR" sz="1200" b="1" dirty="0" err="1">
                <a:solidFill>
                  <a:srgbClr val="002060"/>
                </a:solidFill>
              </a:rPr>
              <a:t>RoI</a:t>
            </a:r>
            <a:r>
              <a:rPr lang="en-US" altLang="ko-KR" sz="1200" b="1" dirty="0">
                <a:solidFill>
                  <a:srgbClr val="002060"/>
                </a:solidFill>
              </a:rPr>
              <a:t> align</a:t>
            </a:r>
            <a:r>
              <a:rPr lang="ko-KR" altLang="en-US" sz="1200" b="1" dirty="0">
                <a:solidFill>
                  <a:srgbClr val="002060"/>
                </a:solidFill>
              </a:rPr>
              <a:t>을 이용</a:t>
            </a:r>
            <a:endParaRPr lang="en-US" altLang="ko-KR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223" y="1273324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기존 </a:t>
            </a:r>
            <a:r>
              <a:rPr lang="en-US" altLang="ko-KR" sz="1200" dirty="0" smtClean="0"/>
              <a:t>faster </a:t>
            </a:r>
            <a:r>
              <a:rPr lang="en-US" altLang="ko-KR" sz="1200" dirty="0" err="1" smtClean="0"/>
              <a:t>rcnn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object detection</a:t>
            </a:r>
            <a:r>
              <a:rPr lang="ko-KR" altLang="en-US" sz="1200" dirty="0" smtClean="0"/>
              <a:t>을 위한 모델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정확한 위치정보 담는 것은 중요하지 않음</a:t>
            </a:r>
            <a:endParaRPr lang="en-US" altLang="ko-KR" sz="1200" dirty="0" smtClean="0"/>
          </a:p>
          <a:p>
            <a:r>
              <a:rPr lang="ko-KR" altLang="en-US" sz="1200" dirty="0"/>
              <a:t>인</a:t>
            </a:r>
            <a:r>
              <a:rPr lang="ko-KR" altLang="en-US" sz="1200" dirty="0" smtClean="0"/>
              <a:t>접 픽셀들로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box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이동 후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pooling </a:t>
            </a:r>
            <a:r>
              <a:rPr lang="ko-KR" altLang="en-US" sz="1200" dirty="0" smtClean="0"/>
              <a:t>진행</a:t>
            </a:r>
            <a:endParaRPr lang="ko-KR" altLang="en-US" sz="1200" dirty="0"/>
          </a:p>
        </p:txBody>
      </p:sp>
      <p:pic>
        <p:nvPicPr>
          <p:cNvPr id="7" name="Picture 2" descr="C:\Users\tykim\Desktop\캡쳐\20210525_18021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2"/>
          <a:stretch/>
        </p:blipFill>
        <p:spPr bwMode="auto">
          <a:xfrm>
            <a:off x="5714598" y="2701690"/>
            <a:ext cx="33218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9950" y="924317"/>
            <a:ext cx="8786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8) </a:t>
            </a:r>
            <a:r>
              <a:rPr lang="en-US" altLang="ko-KR" sz="1200" dirty="0" err="1" smtClean="0"/>
              <a:t>RoI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align : </a:t>
            </a:r>
            <a:r>
              <a:rPr lang="ko-KR" altLang="en-US" sz="1200" dirty="0"/>
              <a:t>각각 크기가 서로 다른 </a:t>
            </a:r>
            <a:r>
              <a:rPr lang="en-US" altLang="ko-KR" sz="1200" dirty="0"/>
              <a:t>anchor box</a:t>
            </a:r>
            <a:r>
              <a:rPr lang="ko-KR" altLang="en-US" sz="1200" dirty="0"/>
              <a:t>들을 </a:t>
            </a:r>
            <a:r>
              <a:rPr lang="en-US" altLang="ko-KR" sz="1200" dirty="0" err="1"/>
              <a:t>RoI</a:t>
            </a:r>
            <a:r>
              <a:rPr lang="en-US" altLang="ko-KR" sz="1200" dirty="0"/>
              <a:t> align</a:t>
            </a:r>
            <a:r>
              <a:rPr lang="ko-KR" altLang="en-US" sz="1200" dirty="0"/>
              <a:t>으로 </a:t>
            </a:r>
            <a:r>
              <a:rPr lang="en-US" altLang="ko-KR" sz="1200" dirty="0"/>
              <a:t>size</a:t>
            </a:r>
            <a:r>
              <a:rPr lang="ko-KR" altLang="en-US" sz="1200" dirty="0"/>
              <a:t>맞춰줌</a:t>
            </a:r>
            <a:endParaRPr lang="en-US" altLang="ko-KR" sz="1200" dirty="0"/>
          </a:p>
        </p:txBody>
      </p:sp>
      <p:pic>
        <p:nvPicPr>
          <p:cNvPr id="11" name="Picture 6" descr="https://blog.kakaocdn.net/dn/bAGaev/btqW1tx6Gp4/b8iR1VphiOCC7Nw6DD4PZk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21396"/>
            <a:ext cx="4392488" cy="31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ykim\Desktop\캡쳐\20210525_18021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0"/>
          <a:stretch/>
        </p:blipFill>
        <p:spPr bwMode="auto">
          <a:xfrm>
            <a:off x="5278670" y="1849388"/>
            <a:ext cx="3483203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4978" y="1716405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2060"/>
                </a:solidFill>
              </a:rPr>
              <a:t>Bilinaer</a:t>
            </a:r>
            <a:r>
              <a:rPr lang="en-US" altLang="ko-KR" sz="1200" b="1" dirty="0">
                <a:solidFill>
                  <a:srgbClr val="002060"/>
                </a:solidFill>
              </a:rPr>
              <a:t> interpolation</a:t>
            </a:r>
            <a:r>
              <a:rPr lang="ko-KR" altLang="en-US" sz="1200" b="1" dirty="0">
                <a:solidFill>
                  <a:srgbClr val="002060"/>
                </a:solidFill>
              </a:rPr>
              <a:t>을 이용해 위치정보를 담는 </a:t>
            </a:r>
            <a:r>
              <a:rPr lang="en-US" altLang="ko-KR" sz="1200" b="1" dirty="0" err="1">
                <a:solidFill>
                  <a:srgbClr val="002060"/>
                </a:solidFill>
              </a:rPr>
              <a:t>RoI</a:t>
            </a:r>
            <a:r>
              <a:rPr lang="en-US" altLang="ko-KR" sz="1200" b="1" dirty="0">
                <a:solidFill>
                  <a:srgbClr val="002060"/>
                </a:solidFill>
              </a:rPr>
              <a:t> align</a:t>
            </a:r>
            <a:r>
              <a:rPr lang="ko-KR" altLang="en-US" sz="1200" b="1" dirty="0">
                <a:solidFill>
                  <a:srgbClr val="002060"/>
                </a:solidFill>
              </a:rPr>
              <a:t>을 이용</a:t>
            </a:r>
            <a:endParaRPr lang="en-US" altLang="ko-KR" sz="1200" b="1" dirty="0">
              <a:solidFill>
                <a:srgbClr val="00206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373515" y="3311850"/>
            <a:ext cx="72008" cy="867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70534" y="2815228"/>
            <a:ext cx="72008" cy="867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852896" y="3326718"/>
            <a:ext cx="72008" cy="867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59722" y="2827673"/>
            <a:ext cx="72008" cy="867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5" y="841756"/>
            <a:ext cx="8075892" cy="424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3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blog.kakaocdn.net/dn/c0pdEg/btqBL8vzmxg/1zkQAmbSKShCvdqXx8jX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87" y="1273324"/>
            <a:ext cx="7560840" cy="3761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15816" y="3761655"/>
            <a:ext cx="3816423" cy="890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12290" name="Picture 2" descr="https://image.slidesharecdn.com/pr057maskrcnn-180107092616/95/pr057-mask-rcnn-60-638.jpg?cb=151531723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7"/>
          <a:stretch/>
        </p:blipFill>
        <p:spPr bwMode="auto">
          <a:xfrm>
            <a:off x="179512" y="2425452"/>
            <a:ext cx="5544616" cy="24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tykim\Desktop\캡쳐\20210601_0631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2" y="1041698"/>
            <a:ext cx="49815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Mask-RCNN </a:t>
            </a:r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Align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0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tykim\Desktop\캡쳐\20210601_0642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8" y="1673845"/>
            <a:ext cx="35718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148" y="103686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Coco datasets</a:t>
            </a:r>
            <a:endParaRPr lang="ko-KR" altLang="en-US" dirty="0"/>
          </a:p>
        </p:txBody>
      </p:sp>
      <p:pic>
        <p:nvPicPr>
          <p:cNvPr id="17412" name="Picture 4" descr="C:\Users\tykim\Desktop\캡쳐\20210601_0648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70" y="553244"/>
            <a:ext cx="1787833" cy="471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tykim\Desktop\캡쳐\20210601_06492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2086" b="46969"/>
          <a:stretch/>
        </p:blipFill>
        <p:spPr bwMode="auto">
          <a:xfrm>
            <a:off x="4644008" y="757265"/>
            <a:ext cx="2146176" cy="23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tykim\Desktop\캡쳐\20210601_06552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8" y="3067050"/>
            <a:ext cx="66198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tykim\Desktop\캡쳐\20210601_0656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1" y="3809578"/>
            <a:ext cx="1510971" cy="151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616" y="40922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계열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: Result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8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106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?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6673" y="994066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One Stage - YOLO</a:t>
            </a:r>
            <a:endParaRPr lang="en-US" altLang="ko-KR" sz="2000" dirty="0" smtClean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95536" y="1417340"/>
            <a:ext cx="52565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Region Proposal</a:t>
            </a:r>
            <a:r>
              <a:rPr lang="ko-KR" altLang="en-US" sz="1200" dirty="0"/>
              <a:t>과 </a:t>
            </a:r>
            <a:r>
              <a:rPr lang="en-US" altLang="ko-KR" sz="1200" dirty="0" smtClean="0"/>
              <a:t>Classification</a:t>
            </a:r>
            <a:r>
              <a:rPr lang="ko-KR" altLang="en-US" sz="1200" dirty="0" smtClean="0"/>
              <a:t>이 동시에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85" name="Picture 4"/>
          <p:cNvPicPr>
            <a:picLocks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5244"/>
          <a:stretch>
            <a:fillRect/>
          </a:stretch>
        </p:blipFill>
        <p:spPr bwMode="auto">
          <a:xfrm>
            <a:off x="432622" y="1704441"/>
            <a:ext cx="784887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226673" y="3145532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Two Stage – RCNN Family</a:t>
            </a:r>
            <a:endParaRPr lang="en-US" altLang="ko-KR" sz="2000" dirty="0" smtClean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04363" y="3649588"/>
            <a:ext cx="52565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- Region Proposal</a:t>
            </a:r>
            <a:r>
              <a:rPr lang="ko-KR" altLang="en-US" sz="1200" dirty="0"/>
              <a:t>과 </a:t>
            </a:r>
            <a:r>
              <a:rPr lang="en-US" altLang="ko-KR" sz="1200" dirty="0"/>
              <a:t>Classification</a:t>
            </a:r>
            <a:r>
              <a:rPr lang="ko-KR" altLang="en-US" sz="1200" dirty="0" smtClean="0"/>
              <a:t>이 순차적으로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3694175"/>
            <a:ext cx="7848872" cy="187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07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217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1713" y="913284"/>
            <a:ext cx="52565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en-US" altLang="ko-KR" sz="1200" dirty="0"/>
              <a:t>Regression</a:t>
            </a:r>
            <a:r>
              <a:rPr lang="ko-KR" altLang="en-US" sz="1200" dirty="0"/>
              <a:t>문제로 </a:t>
            </a:r>
            <a:r>
              <a:rPr lang="en-US" altLang="ko-KR" sz="1200" dirty="0"/>
              <a:t>Image Detection</a:t>
            </a:r>
            <a:r>
              <a:rPr lang="ko-KR" altLang="en-US" sz="1200" dirty="0"/>
              <a:t>을 풀고자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5" y="1189908"/>
            <a:ext cx="8355345" cy="357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7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217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1713" y="913284"/>
            <a:ext cx="52565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en-US" altLang="ko-KR" sz="1200" dirty="0"/>
              <a:t>Regression</a:t>
            </a:r>
            <a:r>
              <a:rPr lang="ko-KR" altLang="en-US" sz="1200" dirty="0"/>
              <a:t>문제로 </a:t>
            </a:r>
            <a:r>
              <a:rPr lang="en-US" altLang="ko-KR" sz="1200" dirty="0"/>
              <a:t>Image Detection</a:t>
            </a:r>
            <a:r>
              <a:rPr lang="ko-KR" altLang="en-US" sz="1200" dirty="0"/>
              <a:t>을 풀고자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0203" y="1345332"/>
            <a:ext cx="4899603" cy="209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420203" y="3649587"/>
            <a:ext cx="6192688" cy="1141095"/>
            <a:chOff x="683568" y="4797152"/>
            <a:chExt cx="5256584" cy="1141095"/>
          </a:xfrm>
        </p:grpSpPr>
        <p:sp>
          <p:nvSpPr>
            <p:cNvPr id="9" name="직사각형 8"/>
            <p:cNvSpPr/>
            <p:nvPr/>
          </p:nvSpPr>
          <p:spPr>
            <a:xfrm>
              <a:off x="683568" y="4797152"/>
              <a:ext cx="52565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(1) </a:t>
              </a:r>
              <a:r>
                <a:rPr lang="ko-KR" altLang="en-US" sz="1200" dirty="0"/>
                <a:t>입력 이미지를 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S x S grid</a:t>
              </a:r>
              <a:r>
                <a:rPr lang="ko-KR" altLang="en-US" sz="1200" b="1" dirty="0">
                  <a:solidFill>
                    <a:srgbClr val="002060"/>
                  </a:solidFill>
                </a:rPr>
                <a:t>로 </a:t>
              </a:r>
              <a:r>
                <a:rPr lang="ko-KR" altLang="en-US" sz="1200" dirty="0"/>
                <a:t>나눈다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3568" y="5085184"/>
              <a:ext cx="52565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(2) </a:t>
              </a:r>
              <a:r>
                <a:rPr lang="ko-KR" altLang="en-US" sz="1200" dirty="0"/>
                <a:t>객체의 중심이 </a:t>
              </a:r>
              <a:r>
                <a:rPr lang="en-US" altLang="ko-KR" sz="1200" dirty="0" smtClean="0"/>
                <a:t>grid</a:t>
              </a:r>
              <a:r>
                <a:rPr lang="ko-KR" altLang="en-US" sz="1200" dirty="0"/>
                <a:t>에 맞아 떨어지면 그 </a:t>
              </a:r>
              <a:r>
                <a:rPr lang="en-US" altLang="ko-KR" sz="1200" dirty="0"/>
                <a:t>grid</a:t>
              </a:r>
              <a:r>
                <a:rPr lang="ko-KR" altLang="en-US" sz="1200" dirty="0"/>
                <a:t>는 객체를 탐지했다고 표기한다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3568" y="5373217"/>
              <a:ext cx="52565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(3) </a:t>
              </a:r>
              <a:r>
                <a:rPr lang="ko-KR" altLang="en-US" sz="1200" dirty="0"/>
                <a:t>각 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grid</a:t>
              </a:r>
              <a:r>
                <a:rPr lang="ko-KR" altLang="en-US" sz="1200" b="1" dirty="0">
                  <a:solidFill>
                    <a:srgbClr val="002060"/>
                  </a:solidFill>
                </a:rPr>
                <a:t>는 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B</a:t>
              </a:r>
              <a:r>
                <a:rPr lang="ko-KR" altLang="en-US" sz="1200" b="1" dirty="0">
                  <a:solidFill>
                    <a:srgbClr val="002060"/>
                  </a:solidFill>
                </a:rPr>
                <a:t>개의 </a:t>
              </a:r>
              <a:r>
                <a:rPr lang="ko-KR" altLang="en-US" sz="1200" b="1" dirty="0" err="1">
                  <a:solidFill>
                    <a:srgbClr val="002060"/>
                  </a:solidFill>
                </a:rPr>
                <a:t>바운딩</a:t>
              </a:r>
              <a:r>
                <a:rPr lang="ko-KR" altLang="en-US" sz="1200" b="1" dirty="0">
                  <a:solidFill>
                    <a:srgbClr val="002060"/>
                  </a:solidFill>
                </a:rPr>
                <a:t> 박스와 각각 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confidence score</a:t>
              </a:r>
              <a:r>
                <a:rPr lang="ko-KR" altLang="en-US" sz="1200" b="1" dirty="0">
                  <a:solidFill>
                    <a:srgbClr val="002060"/>
                  </a:solidFill>
                </a:rPr>
                <a:t>를 예측</a:t>
              </a:r>
              <a:r>
                <a:rPr lang="ko-KR" altLang="en-US" sz="1200" dirty="0"/>
                <a:t>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5661248"/>
              <a:ext cx="52565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(4) </a:t>
              </a:r>
              <a:r>
                <a:rPr lang="en-US" altLang="ko-KR" sz="1200" b="1" dirty="0">
                  <a:solidFill>
                    <a:srgbClr val="002060"/>
                  </a:solidFill>
                </a:rPr>
                <a:t>Non-Max Suppression</a:t>
              </a:r>
              <a:r>
                <a:rPr lang="ko-KR" altLang="en-US" sz="1200" dirty="0"/>
                <a:t>을 거쳐서 최종 바운딩박스를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4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4928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Confidence Score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673" y="994066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Confidence </a:t>
            </a:r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Score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0235" y="1467228"/>
            <a:ext cx="6192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ea typeface="Adobe 고딕 Std B" pitchFamily="34" charset="-127"/>
              </a:rPr>
              <a:t>grid </a:t>
            </a:r>
            <a:r>
              <a:rPr lang="ko-KR" altLang="en-US" sz="1300" b="1" dirty="0" smtClean="0">
                <a:ea typeface="Adobe 고딕 Std B" pitchFamily="34" charset="-127"/>
              </a:rPr>
              <a:t>안에 객체를 포함하고 있는지에 대한 지표</a:t>
            </a:r>
            <a:endParaRPr lang="ko-KR" altLang="en-US" sz="1300" b="1" dirty="0">
              <a:ea typeface="Adobe 고딕 Std B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235" y="1827268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ea typeface="Adobe 고딕 Std B" pitchFamily="34" charset="-127"/>
              </a:rPr>
              <a:t>계산식</a:t>
            </a:r>
            <a:r>
              <a:rPr lang="en-US" altLang="ko-KR" sz="1400" dirty="0" smtClean="0">
                <a:ea typeface="Adobe 고딕 Std B" pitchFamily="34" charset="-127"/>
              </a:rPr>
              <a:t>:	Pr(Object) * </a:t>
            </a:r>
            <a:r>
              <a:rPr lang="en-US" altLang="ko-KR" sz="1400" dirty="0" err="1" smtClean="0">
                <a:ea typeface="Adobe 고딕 Std B" pitchFamily="34" charset="-127"/>
              </a:rPr>
              <a:t>IoU</a:t>
            </a:r>
            <a:endParaRPr lang="ko-KR" altLang="en-US" sz="1400" dirty="0" smtClean="0">
              <a:ea typeface="Adobe 고딕 Std B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0235" y="2187308"/>
            <a:ext cx="6192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ea typeface="Adobe 고딕 Std B" pitchFamily="34" charset="-127"/>
              </a:rPr>
              <a:t>객체가 존재</a:t>
            </a:r>
            <a:r>
              <a:rPr lang="en-US" altLang="ko-KR" sz="1300" dirty="0" smtClean="0">
                <a:ea typeface="Adobe 고딕 Std B" pitchFamily="34" charset="-127"/>
              </a:rPr>
              <a:t>X:   Pr(Object) = 0</a:t>
            </a:r>
            <a:endParaRPr lang="ko-KR" altLang="en-US" sz="1300" dirty="0">
              <a:ea typeface="Adobe 고딕 Std B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0235" y="2475340"/>
            <a:ext cx="6192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ea typeface="Adobe 고딕 Std B" pitchFamily="34" charset="-127"/>
              </a:rPr>
              <a:t>객체가 존재</a:t>
            </a:r>
            <a:r>
              <a:rPr lang="en-US" altLang="ko-KR" sz="1300" dirty="0" smtClean="0">
                <a:ea typeface="Adobe 고딕 Std B" pitchFamily="34" charset="-127"/>
              </a:rPr>
              <a:t>O:   Pr(Object) = 1</a:t>
            </a:r>
            <a:endParaRPr lang="ko-KR" altLang="en-US" sz="1300" dirty="0">
              <a:ea typeface="Adobe 고딕 Std B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0235" y="2763372"/>
            <a:ext cx="61926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ea typeface="Adobe 고딕 Std B" pitchFamily="34" charset="-127"/>
              </a:rPr>
              <a:t>즉</a:t>
            </a:r>
            <a:r>
              <a:rPr lang="en-US" altLang="ko-KR" sz="1300" b="1" dirty="0" smtClean="0">
                <a:ea typeface="Adobe 고딕 Std B" pitchFamily="34" charset="-127"/>
              </a:rPr>
              <a:t>, </a:t>
            </a:r>
            <a:r>
              <a:rPr lang="ko-KR" altLang="en-US" sz="1300" b="1" dirty="0" smtClean="0">
                <a:solidFill>
                  <a:srgbClr val="002060"/>
                </a:solidFill>
                <a:ea typeface="Adobe 고딕 Std B" pitchFamily="34" charset="-127"/>
              </a:rPr>
              <a:t>객체가 존재하지 </a:t>
            </a:r>
            <a:r>
              <a:rPr lang="ko-KR" altLang="en-US" sz="1300" b="1" dirty="0" err="1" smtClean="0">
                <a:solidFill>
                  <a:srgbClr val="002060"/>
                </a:solidFill>
                <a:ea typeface="Adobe 고딕 Std B" pitchFamily="34" charset="-127"/>
              </a:rPr>
              <a:t>않을시</a:t>
            </a:r>
            <a:r>
              <a:rPr lang="ko-KR" altLang="en-US" sz="1300" b="1" dirty="0" smtClean="0">
                <a:solidFill>
                  <a:srgbClr val="002060"/>
                </a:solidFill>
                <a:ea typeface="Adobe 고딕 Std B" pitchFamily="34" charset="-127"/>
              </a:rPr>
              <a:t> </a:t>
            </a:r>
            <a:r>
              <a:rPr lang="en-US" altLang="ko-KR" sz="1300" b="1" dirty="0" smtClean="0">
                <a:solidFill>
                  <a:srgbClr val="002060"/>
                </a:solidFill>
                <a:ea typeface="Adobe 고딕 Std B" pitchFamily="34" charset="-127"/>
              </a:rPr>
              <a:t>Confidence Score</a:t>
            </a:r>
            <a:r>
              <a:rPr lang="ko-KR" altLang="en-US" sz="1300" b="1" dirty="0" smtClean="0">
                <a:solidFill>
                  <a:srgbClr val="002060"/>
                </a:solidFill>
                <a:ea typeface="Adobe 고딕 Std B" pitchFamily="34" charset="-127"/>
              </a:rPr>
              <a:t>는 </a:t>
            </a:r>
            <a:r>
              <a:rPr lang="en-US" altLang="ko-KR" sz="1300" b="1" dirty="0" smtClean="0">
                <a:solidFill>
                  <a:srgbClr val="002060"/>
                </a:solidFill>
                <a:ea typeface="Adobe 고딕 Std B" pitchFamily="34" charset="-127"/>
              </a:rPr>
              <a:t>0</a:t>
            </a:r>
            <a:r>
              <a:rPr lang="ko-KR" altLang="en-US" sz="1300" b="1" dirty="0" smtClean="0">
                <a:solidFill>
                  <a:srgbClr val="002060"/>
                </a:solidFill>
                <a:ea typeface="Adobe 고딕 Std B" pitchFamily="34" charset="-127"/>
              </a:rPr>
              <a:t>으로 수렴</a:t>
            </a:r>
            <a:endParaRPr lang="ko-KR" altLang="en-US" sz="1300" b="1" dirty="0">
              <a:solidFill>
                <a:srgbClr val="002060"/>
              </a:solidFill>
              <a:ea typeface="Adobe 고딕 Std B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673" y="3145532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IoU</a:t>
            </a:r>
            <a:endParaRPr lang="en-US" altLang="ko-KR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3217540"/>
            <a:ext cx="2736304" cy="212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3059832" y="4136181"/>
            <a:ext cx="511256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Truth Box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와 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Prediction Box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와의 교집합 비율</a:t>
            </a:r>
            <a:endParaRPr lang="ko-KR" altLang="en-US" sz="13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9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01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구조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6673" y="985292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YOLO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의 구조</a:t>
            </a:r>
            <a:endParaRPr lang="en-US" altLang="ko-KR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146" y="1553775"/>
            <a:ext cx="8352928" cy="36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239154" y="1409759"/>
            <a:ext cx="5832648" cy="2592288"/>
          </a:xfrm>
          <a:prstGeom prst="rect">
            <a:avLst/>
          </a:prstGeom>
          <a:noFill/>
          <a:ln w="635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95538" y="1409759"/>
            <a:ext cx="43924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err="1" smtClean="0">
                <a:latin typeface="Adobe 고딕 Std B" pitchFamily="34" charset="-127"/>
                <a:ea typeface="Adobe 고딕 Std B" pitchFamily="34" charset="-127"/>
              </a:rPr>
              <a:t>Pretrained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 Layer: </a:t>
            </a:r>
            <a:r>
              <a:rPr lang="en-US" altLang="ko-KR" sz="1300" b="1" dirty="0" err="1" smtClean="0">
                <a:latin typeface="Adobe 고딕 Std B" pitchFamily="34" charset="-127"/>
                <a:ea typeface="Adobe 고딕 Std B" pitchFamily="34" charset="-127"/>
              </a:rPr>
              <a:t>DarkNet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67546" y="1697791"/>
            <a:ext cx="25202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Yolo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자체적으로 구축한 </a:t>
            </a:r>
            <a:r>
              <a:rPr lang="en-US" altLang="ko-KR" sz="1300" b="1" dirty="0" err="1" smtClean="0">
                <a:latin typeface="Adobe 고딕 Std B" pitchFamily="34" charset="-127"/>
                <a:ea typeface="Adobe 고딕 Std B" pitchFamily="34" charset="-127"/>
              </a:rPr>
              <a:t>Pretrained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된 모델</a:t>
            </a:r>
          </a:p>
        </p:txBody>
      </p:sp>
    </p:spTree>
    <p:extLst>
      <p:ext uri="{BB962C8B-B14F-4D97-AF65-F5344CB8AC3E}">
        <p14:creationId xmlns:p14="http://schemas.microsoft.com/office/powerpoint/2010/main" val="38974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01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구조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25664"/>
            <a:ext cx="7560840" cy="449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4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01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구조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1" y="1345332"/>
            <a:ext cx="834092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44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7300"/>
            <a:ext cx="8100392" cy="385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8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01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구조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67301"/>
            <a:ext cx="7200800" cy="427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0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12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NMS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092" y="854927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NMS 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란</a:t>
            </a:r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?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4495" y="1281021"/>
            <a:ext cx="8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현재 픽셀을 기준으로 주변의 픽셀과 비교했을 때 최대값인 경우 그대로 놔두고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아닐 경우 억제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하는 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67844" y="5305772"/>
            <a:ext cx="4968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https://github.com/BichenWuUCB/squeezeDet/blob/master/src/utils/util.py</a:t>
            </a:r>
            <a:endParaRPr lang="ko-KR" altLang="en-US" sz="1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6" y="1625089"/>
            <a:ext cx="6420299" cy="368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2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430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Loss function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67844" y="5305772"/>
            <a:ext cx="4968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https://github.com/BichenWuUCB/squeezeDet/blob/master/src/utils/util.py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23594" y="908720"/>
            <a:ext cx="636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Loss </a:t>
            </a:r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Function</a:t>
            </a: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94" y="1483363"/>
            <a:ext cx="4320480" cy="329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978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430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Loss function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67844" y="5291238"/>
            <a:ext cx="4968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https://github.com/BichenWuUCB/squeezeDet/blob/master/src/utils/util.py</a:t>
            </a:r>
            <a:endParaRPr lang="ko-KR" altLang="en-US" sz="1000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8621"/>
          <a:stretch>
            <a:fillRect/>
          </a:stretch>
        </p:blipFill>
        <p:spPr bwMode="auto">
          <a:xfrm>
            <a:off x="408834" y="1095444"/>
            <a:ext cx="5243286" cy="16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14" t="7524" r="88517" b="82445"/>
          <a:stretch>
            <a:fillRect/>
          </a:stretch>
        </p:blipFill>
        <p:spPr bwMode="auto">
          <a:xfrm>
            <a:off x="3865218" y="3505572"/>
            <a:ext cx="639564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483" t="2508" r="84689" b="92477"/>
          <a:stretch>
            <a:fillRect/>
          </a:stretch>
        </p:blipFill>
        <p:spPr bwMode="auto">
          <a:xfrm>
            <a:off x="552850" y="3001516"/>
            <a:ext cx="319782" cy="31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68" t="2508" r="78947" b="92477"/>
          <a:stretch>
            <a:fillRect/>
          </a:stretch>
        </p:blipFill>
        <p:spPr bwMode="auto">
          <a:xfrm>
            <a:off x="480842" y="3577581"/>
            <a:ext cx="447695" cy="3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575" t="6688" r="29434" b="82874"/>
          <a:stretch>
            <a:fillRect/>
          </a:stretch>
        </p:blipFill>
        <p:spPr bwMode="auto">
          <a:xfrm>
            <a:off x="552850" y="4081636"/>
            <a:ext cx="2382491" cy="45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191" t="25078" r="2938" b="62482"/>
          <a:stretch>
            <a:fillRect/>
          </a:stretch>
        </p:blipFill>
        <p:spPr bwMode="auto">
          <a:xfrm>
            <a:off x="552850" y="4657701"/>
            <a:ext cx="3083046" cy="51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518" t="7858" r="73136" b="82942"/>
          <a:stretch>
            <a:fillRect/>
          </a:stretch>
        </p:blipFill>
        <p:spPr bwMode="auto">
          <a:xfrm>
            <a:off x="3937226" y="2929508"/>
            <a:ext cx="424126" cy="46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연결선 17"/>
          <p:cNvCxnSpPr/>
          <p:nvPr/>
        </p:nvCxnSpPr>
        <p:spPr>
          <a:xfrm>
            <a:off x="192810" y="2857500"/>
            <a:ext cx="7291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56906" y="3093844"/>
            <a:ext cx="22384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Grid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개수의 제곱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6906" y="3680068"/>
            <a:ext cx="22384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Bounding box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의 개수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729314" y="3093844"/>
            <a:ext cx="416316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err="1" smtClean="0">
                <a:latin typeface="Adobe 고딕 Std B" pitchFamily="34" charset="-127"/>
                <a:ea typeface="Adobe 고딕 Std B" pitchFamily="34" charset="-127"/>
              </a:rPr>
              <a:t>i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번째 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grid, j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번째 </a:t>
            </a:r>
            <a:r>
              <a:rPr lang="en-US" altLang="ko-KR" sz="1300" b="1" dirty="0" err="1" smtClean="0">
                <a:latin typeface="Adobe 고딕 Std B" pitchFamily="34" charset="-127"/>
                <a:ea typeface="Adobe 고딕 Std B" pitchFamily="34" charset="-127"/>
              </a:rPr>
              <a:t>bbox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에 객체가 있으면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1,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없으면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0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314" y="3721596"/>
            <a:ext cx="22384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65218" y="4225652"/>
            <a:ext cx="31338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Truth box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와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Bounding box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중심점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50597" y="4690484"/>
            <a:ext cx="223847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높이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너비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80842" y="811668"/>
            <a:ext cx="2238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Localization loss</a:t>
            </a:r>
            <a:endParaRPr lang="ko-KR" altLang="en-US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430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Loss function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958629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Confidence loss</a:t>
            </a:r>
            <a:endParaRPr lang="ko-KR" altLang="en-US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085" t="41820" r="29787" b="20543"/>
          <a:stretch>
            <a:fillRect/>
          </a:stretch>
        </p:blipFill>
        <p:spPr bwMode="auto">
          <a:xfrm>
            <a:off x="539551" y="1417339"/>
            <a:ext cx="3096345" cy="170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434" t="66101" r="44022" b="25692"/>
          <a:stretch>
            <a:fillRect/>
          </a:stretch>
        </p:blipFill>
        <p:spPr bwMode="auto">
          <a:xfrm>
            <a:off x="683568" y="3467836"/>
            <a:ext cx="37592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511" t="64317" r="34454" b="26350"/>
          <a:stretch>
            <a:fillRect/>
          </a:stretch>
        </p:blipFill>
        <p:spPr bwMode="auto">
          <a:xfrm>
            <a:off x="611560" y="4259924"/>
            <a:ext cx="416560" cy="58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1115616" y="3611852"/>
            <a:ext cx="25202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객체가 존재하면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1, 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없으면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0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15616" y="4475948"/>
            <a:ext cx="25202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Bounding box</a:t>
            </a:r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의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Confidence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430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 1 : 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Loss function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527" y="986011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Classification loss</a:t>
            </a:r>
            <a:endParaRPr lang="ko-KR" altLang="en-US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632" t="79310"/>
          <a:stretch>
            <a:fillRect/>
          </a:stretch>
        </p:blipFill>
        <p:spPr bwMode="auto">
          <a:xfrm>
            <a:off x="248519" y="1562075"/>
            <a:ext cx="5259585" cy="1147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237" t="86207" r="38296" b="6534"/>
          <a:stretch>
            <a:fillRect/>
          </a:stretch>
        </p:blipFill>
        <p:spPr bwMode="auto">
          <a:xfrm>
            <a:off x="536551" y="3059772"/>
            <a:ext cx="733688" cy="48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690" t="83666" r="24151" b="6326"/>
          <a:stretch>
            <a:fillRect/>
          </a:stretch>
        </p:blipFill>
        <p:spPr bwMode="auto">
          <a:xfrm>
            <a:off x="464543" y="3995876"/>
            <a:ext cx="793576" cy="66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400647" y="3203788"/>
            <a:ext cx="25202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실제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class probabilities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0647" y="4283908"/>
            <a:ext cx="252028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Adobe 고딕 Std B" pitchFamily="34" charset="-127"/>
                <a:ea typeface="Adobe 고딕 Std B" pitchFamily="34" charset="-127"/>
              </a:rPr>
              <a:t>예측 </a:t>
            </a:r>
            <a:r>
              <a:rPr lang="en-US" altLang="ko-KR" sz="1300" b="1" dirty="0" smtClean="0">
                <a:latin typeface="Adobe 고딕 Std B" pitchFamily="34" charset="-127"/>
                <a:ea typeface="Adobe 고딕 Std B" pitchFamily="34" charset="-127"/>
              </a:rPr>
              <a:t>class probabilities</a:t>
            </a:r>
            <a:endParaRPr lang="ko-KR" altLang="en-US" sz="13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15">
            <a:extLst>
              <a:ext uri="{FF2B5EF4-FFF2-40B4-BE49-F238E27FC236}">
                <a16:creationId xmlns="" xmlns:a16="http://schemas.microsoft.com/office/drawing/2014/main" id="{2254AEC0-662F-4713-8566-180EA6286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699" y="841276"/>
            <a:ext cx="6390450" cy="477250"/>
          </a:xfrm>
          <a:prstGeom prst="rect">
            <a:avLst/>
          </a:prstGeom>
        </p:spPr>
        <p:txBody>
          <a:bodyPr spcFirstLastPara="1" wrap="square" lIns="71312" tIns="71312" rIns="71312" bIns="71312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500" dirty="0" err="1"/>
              <a:t>mAP</a:t>
            </a:r>
            <a:r>
              <a:rPr lang="en-US" sz="2500" dirty="0"/>
              <a:t> (mean average precision)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10C4661-7D2C-4A6D-B9B5-5B247B813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0" t="2761" r="4359" b="3719"/>
          <a:stretch/>
        </p:blipFill>
        <p:spPr>
          <a:xfrm>
            <a:off x="0" y="2227312"/>
            <a:ext cx="2964873" cy="316225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="" xmlns:a16="http://schemas.microsoft.com/office/drawing/2014/main" id="{6334CE1A-4D29-47C7-9539-BF2E6ECF2787}"/>
              </a:ext>
            </a:extLst>
          </p:cNvPr>
          <p:cNvSpPr/>
          <p:nvPr/>
        </p:nvSpPr>
        <p:spPr>
          <a:xfrm>
            <a:off x="526472" y="2917152"/>
            <a:ext cx="1946564" cy="1916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440FE71F-4CF8-4CB0-9D32-C40F289440F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438399" y="3623474"/>
            <a:ext cx="1579419" cy="474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97DF134-4565-4CF5-9EDE-3C8A5EC45FA6}"/>
              </a:ext>
            </a:extLst>
          </p:cNvPr>
          <p:cNvSpPr txBox="1"/>
          <p:nvPr/>
        </p:nvSpPr>
        <p:spPr>
          <a:xfrm>
            <a:off x="4017818" y="3876959"/>
            <a:ext cx="4658638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ko-KR" altLang="en-US" sz="1200" dirty="0"/>
              <a:t>모델이 이미지에서 객체가 있음을 나타내는 영역</a:t>
            </a:r>
            <a:endParaRPr lang="en-US" altLang="ko-KR" sz="1200" dirty="0"/>
          </a:p>
          <a:p>
            <a:r>
              <a:rPr lang="en-US" altLang="ko-KR" sz="1200" dirty="0"/>
              <a:t>Confidence</a:t>
            </a:r>
            <a:r>
              <a:rPr lang="ko-KR" altLang="en-US" sz="1200" dirty="0"/>
              <a:t> </a:t>
            </a:r>
            <a:r>
              <a:rPr lang="en-US" altLang="ko-KR" sz="1200" dirty="0"/>
              <a:t>Score &gt;= Confidence Threshold</a:t>
            </a:r>
            <a:r>
              <a:rPr lang="ko-KR" altLang="en-US" sz="1200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0F3257E-EC38-4AF1-9C92-08968E92A41F}"/>
              </a:ext>
            </a:extLst>
          </p:cNvPr>
          <p:cNvSpPr/>
          <p:nvPr/>
        </p:nvSpPr>
        <p:spPr>
          <a:xfrm>
            <a:off x="222779" y="2237719"/>
            <a:ext cx="1273512" cy="31622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3B7397B8-D000-4C76-BBB8-B8E782151201}"/>
              </a:ext>
            </a:extLst>
          </p:cNvPr>
          <p:cNvCxnSpPr>
            <a:cxnSpLocks/>
          </p:cNvCxnSpPr>
          <p:nvPr/>
        </p:nvCxnSpPr>
        <p:spPr>
          <a:xfrm flipV="1">
            <a:off x="1496291" y="4784554"/>
            <a:ext cx="2521527" cy="1492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B6DD729-26F9-4802-AF35-3D6CE8D0EB0F}"/>
              </a:ext>
            </a:extLst>
          </p:cNvPr>
          <p:cNvSpPr txBox="1"/>
          <p:nvPr/>
        </p:nvSpPr>
        <p:spPr>
          <a:xfrm>
            <a:off x="4017819" y="4379212"/>
            <a:ext cx="4874661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ko-KR" altLang="en-US" sz="1200" dirty="0"/>
              <a:t>실제 객체가 있음을 나타내는 영역</a:t>
            </a:r>
            <a:endParaRPr lang="en-US" altLang="ko-KR" sz="1200" dirty="0"/>
          </a:p>
          <a:p>
            <a:r>
              <a:rPr lang="en-US" altLang="ko-KR" sz="1200" dirty="0"/>
              <a:t>Confidence</a:t>
            </a:r>
            <a:r>
              <a:rPr lang="ko-KR" altLang="en-US" sz="1200" dirty="0"/>
              <a:t> </a:t>
            </a:r>
            <a:r>
              <a:rPr lang="en-US" altLang="ko-KR" sz="1200" dirty="0"/>
              <a:t>Score &gt;= Confidence Threshold</a:t>
            </a:r>
          </a:p>
          <a:p>
            <a:r>
              <a:rPr lang="en-US" altLang="ko-KR" sz="1200" dirty="0" err="1"/>
              <a:t>Iou</a:t>
            </a:r>
            <a:r>
              <a:rPr lang="en-US" altLang="ko-KR" sz="1200" dirty="0"/>
              <a:t> Score &gt;= </a:t>
            </a:r>
            <a:r>
              <a:rPr lang="en-US" altLang="ko-KR" sz="1200" dirty="0" err="1"/>
              <a:t>Iou</a:t>
            </a:r>
            <a:r>
              <a:rPr lang="en-US" altLang="ko-KR" sz="1200" dirty="0"/>
              <a:t> Threshold</a:t>
            </a:r>
            <a:r>
              <a:rPr lang="ko-KR" altLang="en-US" sz="1200" dirty="0"/>
              <a:t>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85977201-6BF4-4CCC-B1B7-178F117E0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9" t="-3410" r="10494" b="3410"/>
          <a:stretch/>
        </p:blipFill>
        <p:spPr>
          <a:xfrm>
            <a:off x="4734001" y="1612860"/>
            <a:ext cx="3433253" cy="17359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96A338A-DDA2-4039-94BA-F093757BEFFA}"/>
              </a:ext>
            </a:extLst>
          </p:cNvPr>
          <p:cNvSpPr txBox="1"/>
          <p:nvPr/>
        </p:nvSpPr>
        <p:spPr>
          <a:xfrm>
            <a:off x="4720148" y="3092351"/>
            <a:ext cx="16833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altLang="ko-KR" dirty="0"/>
              <a:t>Precision = </a:t>
            </a:r>
            <a:endParaRPr lang="en-US" altLang="ko-KR" dirty="0" smtClean="0"/>
          </a:p>
          <a:p>
            <a:r>
              <a:rPr lang="en-US" altLang="ko-KR" dirty="0" smtClean="0"/>
              <a:t>TP </a:t>
            </a:r>
            <a:r>
              <a:rPr lang="en-US" altLang="ko-KR" dirty="0"/>
              <a:t>/ TP + FP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86E25F6-CBCA-4AA0-9D92-F6A7E401AD93}"/>
              </a:ext>
            </a:extLst>
          </p:cNvPr>
          <p:cNvSpPr txBox="1"/>
          <p:nvPr/>
        </p:nvSpPr>
        <p:spPr>
          <a:xfrm>
            <a:off x="6639003" y="3092351"/>
            <a:ext cx="1683327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altLang="ko-KR" dirty="0"/>
              <a:t>Recall = </a:t>
            </a:r>
            <a:endParaRPr lang="en-US" altLang="ko-KR" dirty="0" smtClean="0"/>
          </a:p>
          <a:p>
            <a:r>
              <a:rPr lang="en-US" altLang="ko-KR" dirty="0" smtClean="0"/>
              <a:t>TP </a:t>
            </a:r>
            <a:r>
              <a:rPr lang="en-US" altLang="ko-KR" dirty="0"/>
              <a:t>/ TP + </a:t>
            </a:r>
            <a:r>
              <a:rPr lang="en-US" altLang="ko-KR" dirty="0" smtClean="0"/>
              <a:t>FN</a:t>
            </a:r>
            <a:endParaRPr lang="ko-KR" altLang="en-US" dirty="0"/>
          </a:p>
        </p:txBody>
      </p:sp>
      <p:sp>
        <p:nvSpPr>
          <p:cNvPr id="44" name="Google Shape;66;p15">
            <a:extLst>
              <a:ext uri="{FF2B5EF4-FFF2-40B4-BE49-F238E27FC236}">
                <a16:creationId xmlns="" xmlns:a16="http://schemas.microsoft.com/office/drawing/2014/main" id="{3FA84974-8070-4478-B483-150E880EF5B9}"/>
              </a:ext>
            </a:extLst>
          </p:cNvPr>
          <p:cNvSpPr txBox="1">
            <a:spLocks/>
          </p:cNvSpPr>
          <p:nvPr/>
        </p:nvSpPr>
        <p:spPr>
          <a:xfrm>
            <a:off x="385699" y="1372138"/>
            <a:ext cx="6064928" cy="47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N </a:t>
            </a:r>
            <a:r>
              <a:rPr lang="ko-KR" altLang="en-US" sz="1100" dirty="0"/>
              <a:t>개의 </a:t>
            </a:r>
            <a:r>
              <a:rPr lang="en-US" altLang="ko-KR" sz="1100" dirty="0"/>
              <a:t>Class</a:t>
            </a:r>
            <a:r>
              <a:rPr lang="ko-KR" altLang="en-US" sz="1100" dirty="0"/>
              <a:t>에 대해서</a:t>
            </a:r>
            <a:r>
              <a:rPr lang="en-US" altLang="ko-KR" sz="1100" dirty="0"/>
              <a:t>, 0~1 </a:t>
            </a:r>
            <a:r>
              <a:rPr lang="ko-KR" altLang="en-US" sz="1100" dirty="0"/>
              <a:t>까지의 </a:t>
            </a:r>
            <a:r>
              <a:rPr lang="en-US" altLang="ko-KR" sz="1100" dirty="0"/>
              <a:t>confidence Threshold</a:t>
            </a:r>
            <a:r>
              <a:rPr lang="ko-KR" altLang="en-US" sz="1100" dirty="0"/>
              <a:t>구한 </a:t>
            </a:r>
            <a:r>
              <a:rPr lang="en-US" altLang="ko-KR" sz="1100" dirty="0"/>
              <a:t>AP</a:t>
            </a:r>
            <a:r>
              <a:rPr lang="ko-KR" altLang="en-US" sz="1100" dirty="0"/>
              <a:t>의 평균 값</a:t>
            </a:r>
            <a:endParaRPr lang="en-US" altLang="ko-KR" sz="1100" dirty="0"/>
          </a:p>
          <a:p>
            <a:r>
              <a:rPr lang="en-US" sz="1100" dirty="0"/>
              <a:t>Pascal</a:t>
            </a:r>
            <a:r>
              <a:rPr lang="ko-KR" altLang="en-US" sz="1100" dirty="0"/>
              <a:t> </a:t>
            </a:r>
            <a:r>
              <a:rPr lang="en-US" altLang="ko-KR" sz="1100" dirty="0" err="1"/>
              <a:t>Voc</a:t>
            </a:r>
            <a:r>
              <a:rPr lang="ko-KR" altLang="en-US" sz="1100" dirty="0"/>
              <a:t> 에서 </a:t>
            </a:r>
            <a:r>
              <a:rPr lang="en-US" altLang="ko-KR" sz="1100" dirty="0" err="1"/>
              <a:t>Iou</a:t>
            </a:r>
            <a:r>
              <a:rPr lang="en-US" altLang="ko-KR" sz="1100" dirty="0"/>
              <a:t> Threshold</a:t>
            </a:r>
            <a:r>
              <a:rPr lang="ko-KR" altLang="en-US" sz="1100" dirty="0"/>
              <a:t>는 </a:t>
            </a:r>
            <a:r>
              <a:rPr lang="en-US" altLang="ko-KR" sz="1100" dirty="0"/>
              <a:t>0.5</a:t>
            </a:r>
          </a:p>
          <a:p>
            <a:r>
              <a:rPr lang="en-US" sz="1100" dirty="0"/>
              <a:t>MS</a:t>
            </a:r>
            <a:r>
              <a:rPr lang="ko-KR" altLang="en-US" sz="1100" dirty="0"/>
              <a:t> </a:t>
            </a:r>
            <a:r>
              <a:rPr lang="en-US" altLang="ko-KR" sz="1100" dirty="0"/>
              <a:t>COCO </a:t>
            </a:r>
            <a:r>
              <a:rPr lang="ko-KR" altLang="en-US" sz="1100" dirty="0"/>
              <a:t>에서 </a:t>
            </a:r>
            <a:r>
              <a:rPr lang="en-US" altLang="ko-KR" sz="1100" dirty="0" err="1"/>
              <a:t>Iou</a:t>
            </a:r>
            <a:r>
              <a:rPr lang="en-US" altLang="ko-KR" sz="1100" dirty="0"/>
              <a:t> Threshold</a:t>
            </a:r>
            <a:r>
              <a:rPr lang="ko-KR" altLang="en-US" sz="1100" dirty="0"/>
              <a:t>는 </a:t>
            </a:r>
            <a:r>
              <a:rPr lang="en-US" altLang="ko-KR" sz="1100" dirty="0"/>
              <a:t>0.5~1</a:t>
            </a:r>
            <a:endParaRPr lang="en-US" sz="1100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dirty="0" smtClean="0"/>
              <a:t>Page </a:t>
            </a:r>
            <a:fld id="{08F2EFA6-04E1-4B4C-8654-C045F877074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855" y="350003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Object detection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평가지표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855" y="3500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6;p15">
            <a:extLst>
              <a:ext uri="{FF2B5EF4-FFF2-40B4-BE49-F238E27FC236}">
                <a16:creationId xmlns="" xmlns:a16="http://schemas.microsoft.com/office/drawing/2014/main" id="{3C190846-C718-47D4-AEF5-DF058DC3BDBB}"/>
              </a:ext>
            </a:extLst>
          </p:cNvPr>
          <p:cNvSpPr txBox="1">
            <a:spLocks/>
          </p:cNvSpPr>
          <p:nvPr/>
        </p:nvSpPr>
        <p:spPr>
          <a:xfrm>
            <a:off x="385699" y="945679"/>
            <a:ext cx="6390450" cy="47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/>
              <a:t>AP (average precision)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431B702-E35C-4B18-A180-610EA307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9" t="-3410" r="10494" b="3410"/>
          <a:stretch/>
        </p:blipFill>
        <p:spPr>
          <a:xfrm>
            <a:off x="385699" y="1489348"/>
            <a:ext cx="3433253" cy="1735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386C2D3-3384-430C-94DC-B6FAC80966DA}"/>
              </a:ext>
            </a:extLst>
          </p:cNvPr>
          <p:cNvSpPr txBox="1"/>
          <p:nvPr/>
        </p:nvSpPr>
        <p:spPr>
          <a:xfrm>
            <a:off x="635978" y="3737470"/>
            <a:ext cx="5113658" cy="718351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ko-KR" altLang="en-US" sz="1400" dirty="0"/>
              <a:t>모델이 이미지에서 객체가 있음을 나타내는 영역</a:t>
            </a:r>
            <a:endParaRPr lang="en-US" altLang="ko-KR" sz="1400" dirty="0"/>
          </a:p>
          <a:p>
            <a:r>
              <a:rPr lang="en-US" altLang="ko-KR" sz="1400" dirty="0"/>
              <a:t>Confidence Threshold = 0~1</a:t>
            </a:r>
          </a:p>
          <a:p>
            <a:r>
              <a:rPr lang="en-US" altLang="ko-KR" sz="1400" dirty="0"/>
              <a:t>Confidence</a:t>
            </a:r>
            <a:r>
              <a:rPr lang="ko-KR" altLang="en-US" sz="1400" dirty="0"/>
              <a:t> </a:t>
            </a:r>
            <a:r>
              <a:rPr lang="en-US" altLang="ko-KR" sz="1400" dirty="0"/>
              <a:t>Score &gt;= Confidence Threshold</a:t>
            </a:r>
            <a:r>
              <a:rPr lang="ko-KR" alt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0CE656-BB7B-44D7-9F71-A529539DF25F}"/>
              </a:ext>
            </a:extLst>
          </p:cNvPr>
          <p:cNvSpPr txBox="1"/>
          <p:nvPr/>
        </p:nvSpPr>
        <p:spPr>
          <a:xfrm>
            <a:off x="635979" y="4582129"/>
            <a:ext cx="5664213" cy="810684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ko-KR" altLang="en-US" sz="1200" dirty="0"/>
              <a:t>실제 객체가 있음을 나타내는 영역</a:t>
            </a:r>
            <a:endParaRPr lang="en-US" altLang="ko-KR" sz="1200" dirty="0"/>
          </a:p>
          <a:p>
            <a:r>
              <a:rPr lang="en-US" altLang="ko-KR" sz="1200" dirty="0" err="1"/>
              <a:t>Iou</a:t>
            </a:r>
            <a:r>
              <a:rPr lang="en-US" altLang="ko-KR" sz="1200" dirty="0"/>
              <a:t> Threshold = 0~1</a:t>
            </a:r>
          </a:p>
          <a:p>
            <a:r>
              <a:rPr lang="en-US" altLang="ko-KR" sz="1200" dirty="0"/>
              <a:t>Confidence</a:t>
            </a:r>
            <a:r>
              <a:rPr lang="ko-KR" altLang="en-US" sz="1200" dirty="0"/>
              <a:t> </a:t>
            </a:r>
            <a:r>
              <a:rPr lang="en-US" altLang="ko-KR" sz="1200" dirty="0"/>
              <a:t>Score &gt;= Confidence Threshold</a:t>
            </a:r>
          </a:p>
          <a:p>
            <a:r>
              <a:rPr lang="en-US" altLang="ko-KR" sz="1200" dirty="0" err="1"/>
              <a:t>Iou</a:t>
            </a:r>
            <a:r>
              <a:rPr lang="en-US" altLang="ko-KR" sz="1200" dirty="0"/>
              <a:t> Score &gt;= </a:t>
            </a:r>
            <a:r>
              <a:rPr lang="en-US" altLang="ko-KR" sz="1200" dirty="0" err="1"/>
              <a:t>Iou</a:t>
            </a:r>
            <a:r>
              <a:rPr lang="en-US" altLang="ko-KR" sz="1200" dirty="0"/>
              <a:t> Threshold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5EED1FB-A579-410C-B828-E68AB3962E15}"/>
              </a:ext>
            </a:extLst>
          </p:cNvPr>
          <p:cNvSpPr txBox="1"/>
          <p:nvPr/>
        </p:nvSpPr>
        <p:spPr>
          <a:xfrm>
            <a:off x="358887" y="3253799"/>
            <a:ext cx="2988977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altLang="ko-KR" dirty="0"/>
              <a:t>Precision = TP / TP + FP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D69B2A-46C4-4DA7-8DB0-859B1878079E}"/>
              </a:ext>
            </a:extLst>
          </p:cNvPr>
          <p:cNvSpPr txBox="1"/>
          <p:nvPr/>
        </p:nvSpPr>
        <p:spPr>
          <a:xfrm>
            <a:off x="3342923" y="3253799"/>
            <a:ext cx="3101285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altLang="ko-KR" dirty="0"/>
              <a:t>Recall = TP / TP + </a:t>
            </a:r>
            <a:r>
              <a:rPr lang="en-US" altLang="ko-KR" dirty="0" smtClean="0"/>
              <a:t>FN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7567A9E3-40A9-4FEA-92CD-C3AB5678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697260"/>
            <a:ext cx="4523509" cy="24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0DC90B70-1DF5-449A-9408-BC4891D1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12154"/>
            <a:ext cx="2609201" cy="21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95CD5C9-83C4-40B7-80CB-1A5923C69798}"/>
              </a:ext>
            </a:extLst>
          </p:cNvPr>
          <p:cNvSpPr/>
          <p:nvPr/>
        </p:nvSpPr>
        <p:spPr>
          <a:xfrm>
            <a:off x="5008418" y="697260"/>
            <a:ext cx="741218" cy="238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855" y="350003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Object detection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평가지표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8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19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version..? Result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531" name="Picture 3" descr="C:\Users\tykim\Downloads\KakaoTalk_20210531_232620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67487"/>
            <a:ext cx="2664296" cy="37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tykim\Downloads\KakaoTalk_20210531_2326201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08" y="961899"/>
            <a:ext cx="2666902" cy="376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tykim\Downloads\KakaoTalk_20210531_23262007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67487"/>
            <a:ext cx="2664296" cy="37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17525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0855" y="350003"/>
            <a:ext cx="319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Yolo version..? Result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554" name="Picture 2" descr="C:\Users\tykim\Downloads\KakaoTalk_20210531_1021026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9" y="1273324"/>
            <a:ext cx="3601634" cy="360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tykim\Documents\카카오톡 받은 파일\KakaoTalk_20210531_1021051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63" y="1273324"/>
            <a:ext cx="2025919" cy="360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tykim\Documents\카카오톡 받은 파일\KakaoTalk_20210531_1039491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04" y="1273324"/>
            <a:ext cx="2025920" cy="360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28B525BB-4E9C-46CE-B9FE-597A503FD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8800" y="3455809"/>
            <a:ext cx="1241352" cy="134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A6E5F4F-4DBF-4E2C-9D16-8D168F5A2893}"/>
              </a:ext>
            </a:extLst>
          </p:cNvPr>
          <p:cNvGrpSpPr/>
          <p:nvPr/>
        </p:nvGrpSpPr>
        <p:grpSpPr>
          <a:xfrm>
            <a:off x="2621221" y="3470614"/>
            <a:ext cx="1978405" cy="1301272"/>
            <a:chOff x="395536" y="1556792"/>
            <a:chExt cx="4608512" cy="31781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B4D71F86-82F9-474D-8DF1-23F5D3CB14DC}"/>
                </a:ext>
              </a:extLst>
            </p:cNvPr>
            <p:cNvGrpSpPr/>
            <p:nvPr/>
          </p:nvGrpSpPr>
          <p:grpSpPr>
            <a:xfrm>
              <a:off x="395536" y="1556792"/>
              <a:ext cx="2952328" cy="3168352"/>
              <a:chOff x="899592" y="1556792"/>
              <a:chExt cx="1296144" cy="1382554"/>
            </a:xfrm>
          </p:grpSpPr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xmlns="" id="{74CE2119-169D-41BE-9F6C-0E9AFBD72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99592" y="1556792"/>
                <a:ext cx="1296144" cy="138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1E3C2E18-5D4A-4BB1-B4E9-CA18C055211A}"/>
                  </a:ext>
                </a:extLst>
              </p:cNvPr>
              <p:cNvSpPr/>
              <p:nvPr/>
            </p:nvSpPr>
            <p:spPr>
              <a:xfrm>
                <a:off x="1115616" y="1844824"/>
                <a:ext cx="864096" cy="86409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AF4DACE8-AEEE-49AD-B66A-231DDF0BEFAC}"/>
                  </a:ext>
                </a:extLst>
              </p:cNvPr>
              <p:cNvCxnSpPr/>
              <p:nvPr/>
            </p:nvCxnSpPr>
            <p:spPr>
              <a:xfrm>
                <a:off x="1115616" y="1844824"/>
                <a:ext cx="864096" cy="86409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xmlns="" id="{EEBC0BB0-A9E9-495C-970E-609E0385794F}"/>
                  </a:ext>
                </a:extLst>
              </p:cNvPr>
              <p:cNvCxnSpPr/>
              <p:nvPr/>
            </p:nvCxnSpPr>
            <p:spPr>
              <a:xfrm flipH="1">
                <a:off x="1115616" y="1844824"/>
                <a:ext cx="864096" cy="86409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C7066E9A-56BA-4CCD-843B-6AF509BFA9A7}"/>
                </a:ext>
              </a:extLst>
            </p:cNvPr>
            <p:cNvGrpSpPr/>
            <p:nvPr/>
          </p:nvGrpSpPr>
          <p:grpSpPr>
            <a:xfrm>
              <a:off x="3419872" y="1650008"/>
              <a:ext cx="1584176" cy="3084974"/>
              <a:chOff x="2195736" y="1700808"/>
              <a:chExt cx="648071" cy="1262033"/>
            </a:xfrm>
          </p:grpSpPr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xmlns="" id="{658F9FF3-D6A3-4B82-A7EB-897AA7FFA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195736" y="1700808"/>
                <a:ext cx="648071" cy="1262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A0D2336A-47C3-41EB-8EF5-C28AE51B275D}"/>
                  </a:ext>
                </a:extLst>
              </p:cNvPr>
              <p:cNvSpPr/>
              <p:nvPr/>
            </p:nvSpPr>
            <p:spPr>
              <a:xfrm>
                <a:off x="2267744" y="1772816"/>
                <a:ext cx="504056" cy="11521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xmlns="" id="{0D327AA1-227A-4C0B-A392-FB1D07279E00}"/>
                  </a:ext>
                </a:extLst>
              </p:cNvPr>
              <p:cNvCxnSpPr/>
              <p:nvPr/>
            </p:nvCxnSpPr>
            <p:spPr>
              <a:xfrm>
                <a:off x="2267744" y="1772816"/>
                <a:ext cx="504056" cy="115212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xmlns="" id="{0D38126A-FED5-4891-89A6-55C8ACB2B3E0}"/>
                  </a:ext>
                </a:extLst>
              </p:cNvPr>
              <p:cNvCxnSpPr/>
              <p:nvPr/>
            </p:nvCxnSpPr>
            <p:spPr>
              <a:xfrm flipH="1">
                <a:off x="2267744" y="1772816"/>
                <a:ext cx="504056" cy="115212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4B49A601-FF8B-4CBF-9D88-084EA072EF7D}"/>
                </a:ext>
              </a:extLst>
            </p:cNvPr>
            <p:cNvCxnSpPr/>
            <p:nvPr/>
          </p:nvCxnSpPr>
          <p:spPr>
            <a:xfrm>
              <a:off x="1907704" y="3212976"/>
              <a:ext cx="2304256" cy="0"/>
            </a:xfrm>
            <a:prstGeom prst="line">
              <a:avLst/>
            </a:prstGeom>
            <a:ln w="635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6530F0E-DF20-4100-B59A-625F2D42123B}"/>
                </a:ext>
              </a:extLst>
            </p:cNvPr>
            <p:cNvSpPr/>
            <p:nvPr/>
          </p:nvSpPr>
          <p:spPr>
            <a:xfrm>
              <a:off x="1712000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22B1F5D5-387E-4197-9A86-37DCD66DE6C0}"/>
                </a:ext>
              </a:extLst>
            </p:cNvPr>
            <p:cNvSpPr/>
            <p:nvPr/>
          </p:nvSpPr>
          <p:spPr>
            <a:xfrm>
              <a:off x="4067944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6" name="Picture 4" descr="C:\Users\tykim\Desktop\캡쳐\20210414_1924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5292"/>
            <a:ext cx="804169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9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gd9a54310e3_0_218" descr="C:\Users\tykim\Desktop\캡쳐\20210415_002234.jpg"/>
          <p:cNvPicPr preferRelativeResize="0"/>
          <p:nvPr/>
        </p:nvPicPr>
        <p:blipFill rotWithShape="1">
          <a:blip r:embed="rId3">
            <a:alphaModFix/>
          </a:blip>
          <a:srcRect l="5722"/>
          <a:stretch/>
        </p:blipFill>
        <p:spPr>
          <a:xfrm>
            <a:off x="1770863" y="1380520"/>
            <a:ext cx="5449594" cy="24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d9a54310e3_0_218" descr="C:\Users\tykim\Desktop\캡쳐\20210415_00224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301" y="4351215"/>
            <a:ext cx="3372733" cy="7494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855" y="350003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기타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90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25"/>
          <p:cNvPicPr preferRelativeResize="0"/>
          <p:nvPr/>
        </p:nvPicPr>
        <p:blipFill rotWithShape="1">
          <a:blip r:embed="rId3">
            <a:alphaModFix/>
          </a:blip>
          <a:srcRect t="70263" r="84691" b="9311"/>
          <a:stretch/>
        </p:blipFill>
        <p:spPr>
          <a:xfrm>
            <a:off x="3194453" y="3678116"/>
            <a:ext cx="1553394" cy="187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5"/>
          <p:cNvPicPr preferRelativeResize="0"/>
          <p:nvPr/>
        </p:nvPicPr>
        <p:blipFill rotWithShape="1">
          <a:blip r:embed="rId3">
            <a:alphaModFix/>
          </a:blip>
          <a:srcRect l="64442" t="7183" r="2271" b="73287"/>
          <a:stretch/>
        </p:blipFill>
        <p:spPr>
          <a:xfrm>
            <a:off x="85725" y="3905251"/>
            <a:ext cx="2598127" cy="137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5"/>
          <p:cNvPicPr preferRelativeResize="0"/>
          <p:nvPr/>
        </p:nvPicPr>
        <p:blipFill rotWithShape="1">
          <a:blip r:embed="rId4">
            <a:alphaModFix/>
          </a:blip>
          <a:srcRect t="10386" r="41806"/>
          <a:stretch/>
        </p:blipFill>
        <p:spPr>
          <a:xfrm>
            <a:off x="263775" y="1320041"/>
            <a:ext cx="3646612" cy="233531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25"/>
          <p:cNvSpPr/>
          <p:nvPr/>
        </p:nvSpPr>
        <p:spPr>
          <a:xfrm>
            <a:off x="2732058" y="4346058"/>
            <a:ext cx="380058" cy="42915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0C0"/>
              </a:gs>
              <a:gs pos="50000">
                <a:srgbClr val="BDCAF0"/>
              </a:gs>
              <a:gs pos="100000">
                <a:srgbClr val="DEE4F7"/>
              </a:gs>
            </a:gsLst>
            <a:lin ang="10800000" scaled="0"/>
          </a:gradFill>
          <a:ln w="12700" cap="flat" cmpd="sng">
            <a:solidFill>
              <a:srgbClr val="92A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5" name="Google Shape;925;p25"/>
          <p:cNvCxnSpPr/>
          <p:nvPr/>
        </p:nvCxnSpPr>
        <p:spPr>
          <a:xfrm rot="10800000">
            <a:off x="4886325" y="1018443"/>
            <a:ext cx="0" cy="45573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6" name="Google Shape;926;p25"/>
          <p:cNvSpPr txBox="1"/>
          <p:nvPr/>
        </p:nvSpPr>
        <p:spPr>
          <a:xfrm>
            <a:off x="307500" y="916271"/>
            <a:ext cx="2264175" cy="3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CNN + DNN from Scratch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7" name="Google Shape;9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334" y="1326604"/>
            <a:ext cx="4167553" cy="31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 txBox="1"/>
          <p:nvPr/>
        </p:nvSpPr>
        <p:spPr>
          <a:xfrm>
            <a:off x="4943475" y="954938"/>
            <a:ext cx="2264175" cy="3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IBM keras interpretation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776" y="4629053"/>
            <a:ext cx="378000" cy="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432" y="4629061"/>
            <a:ext cx="378000" cy="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5"/>
          <p:cNvSpPr txBox="1"/>
          <p:nvPr/>
        </p:nvSpPr>
        <p:spPr>
          <a:xfrm>
            <a:off x="5195681" y="5171458"/>
            <a:ext cx="3417975" cy="3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12" tIns="71312" rIns="71312" bIns="71312" anchor="t" anchorCtr="0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:   </a:t>
            </a:r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왬</a:t>
            </a:r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,     </a:t>
            </a:r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웝</a:t>
            </a:r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,    </a:t>
            </a:r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뀁</a:t>
            </a:r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,      </a:t>
            </a:r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친</a:t>
            </a:r>
            <a:r>
              <a:rPr lang="en-US" altLang="ko-KR" sz="1400">
                <a:latin typeface="Malgun Gothic"/>
                <a:ea typeface="Malgun Gothic"/>
                <a:cs typeface="Malgun Gothic"/>
                <a:sym typeface="Malgun Gothic"/>
              </a:rPr>
              <a:t>,     </a:t>
            </a:r>
            <a:r>
              <a:rPr lang="ko-KR" altLang="en-US" sz="1400">
                <a:latin typeface="Malgun Gothic"/>
                <a:ea typeface="Malgun Gothic"/>
                <a:cs typeface="Malgun Gothic"/>
                <a:sym typeface="Malgun Gothic"/>
              </a:rPr>
              <a:t>구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2" name="Google Shape;9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1749" y="4659063"/>
            <a:ext cx="3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4437" y="4659063"/>
            <a:ext cx="3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7124" y="4659063"/>
            <a:ext cx="324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기타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5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6"/>
          <p:cNvSpPr/>
          <p:nvPr/>
        </p:nvSpPr>
        <p:spPr>
          <a:xfrm>
            <a:off x="313770" y="740498"/>
            <a:ext cx="8426225" cy="4637282"/>
          </a:xfrm>
          <a:prstGeom prst="round2SameRect">
            <a:avLst>
              <a:gd name="adj1" fmla="val 4800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68480" tIns="35646" rIns="71312" bIns="35646" anchor="ctr" anchorCtr="0">
            <a:noAutofit/>
          </a:bodyPr>
          <a:lstStyle/>
          <a:p>
            <a:endParaRPr sz="3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0" name="Google Shape;960;p26"/>
          <p:cNvGrpSpPr/>
          <p:nvPr/>
        </p:nvGrpSpPr>
        <p:grpSpPr>
          <a:xfrm>
            <a:off x="1114425" y="1488686"/>
            <a:ext cx="6541477" cy="943853"/>
            <a:chOff x="1164903" y="3114060"/>
            <a:chExt cx="2874402" cy="1596571"/>
          </a:xfrm>
        </p:grpSpPr>
        <p:sp>
          <p:nvSpPr>
            <p:cNvPr id="961" name="Google Shape;961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962" name="Google Shape;962;p26"/>
            <p:cNvSpPr/>
            <p:nvPr/>
          </p:nvSpPr>
          <p:spPr>
            <a:xfrm rot="5400000">
              <a:off x="1177210" y="3111279"/>
              <a:ext cx="468085" cy="492699"/>
            </a:xfrm>
            <a:prstGeom prst="rtTriangle">
              <a:avLst/>
            </a:prstGeom>
            <a:solidFill>
              <a:srgbClr val="00EF80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1189517" y="3123586"/>
              <a:ext cx="99951" cy="477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4" name="Google Shape;964;p26"/>
          <p:cNvGrpSpPr/>
          <p:nvPr/>
        </p:nvGrpSpPr>
        <p:grpSpPr>
          <a:xfrm>
            <a:off x="1114425" y="2912551"/>
            <a:ext cx="6541477" cy="943853"/>
            <a:chOff x="1164903" y="3114060"/>
            <a:chExt cx="2874402" cy="1596571"/>
          </a:xfrm>
        </p:grpSpPr>
        <p:sp>
          <p:nvSpPr>
            <p:cNvPr id="965" name="Google Shape;965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966" name="Google Shape;966;p26"/>
            <p:cNvSpPr/>
            <p:nvPr/>
          </p:nvSpPr>
          <p:spPr>
            <a:xfrm rot="5400000">
              <a:off x="1177210" y="3111279"/>
              <a:ext cx="468085" cy="492699"/>
            </a:xfrm>
            <a:prstGeom prst="rtTriangle">
              <a:avLst/>
            </a:prstGeom>
            <a:solidFill>
              <a:srgbClr val="00EF80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1189517" y="3123586"/>
              <a:ext cx="123724" cy="477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 </a:t>
              </a:r>
              <a:endParaRPr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8" name="Google Shape;968;p26"/>
          <p:cNvGrpSpPr/>
          <p:nvPr/>
        </p:nvGrpSpPr>
        <p:grpSpPr>
          <a:xfrm>
            <a:off x="1121020" y="4336416"/>
            <a:ext cx="6534883" cy="943853"/>
            <a:chOff x="1167801" y="3114060"/>
            <a:chExt cx="2871505" cy="1596571"/>
          </a:xfrm>
        </p:grpSpPr>
        <p:sp>
          <p:nvSpPr>
            <p:cNvPr id="969" name="Google Shape;969;p26"/>
            <p:cNvSpPr/>
            <p:nvPr/>
          </p:nvSpPr>
          <p:spPr>
            <a:xfrm flipH="1">
              <a:off x="1179991" y="3114060"/>
              <a:ext cx="2859314" cy="159657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970" name="Google Shape;970;p26"/>
            <p:cNvSpPr/>
            <p:nvPr/>
          </p:nvSpPr>
          <p:spPr>
            <a:xfrm rot="5400000">
              <a:off x="1178659" y="3112728"/>
              <a:ext cx="468085" cy="489802"/>
            </a:xfrm>
            <a:prstGeom prst="rtTriangle">
              <a:avLst/>
            </a:prstGeom>
            <a:solidFill>
              <a:srgbClr val="00EF80"/>
            </a:solidFill>
            <a:ln w="12700" cap="flat" cmpd="sng">
              <a:solidFill>
                <a:srgbClr val="00E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189517" y="3123586"/>
              <a:ext cx="123724" cy="477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 </a:t>
              </a:r>
              <a:endParaRPr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997" y="3206145"/>
            <a:ext cx="3634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OCR </a:t>
            </a:r>
            <a:r>
              <a:rPr lang="en-US" altLang="ko-KR" dirty="0"/>
              <a:t>text dataset </a:t>
            </a:r>
            <a:r>
              <a:rPr lang="ko-KR" altLang="en-US" dirty="0" smtClean="0"/>
              <a:t>재생성 </a:t>
            </a:r>
            <a:r>
              <a:rPr lang="en-US" altLang="ko-KR" dirty="0" smtClean="0"/>
              <a:t>/ CRNN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616453" y="1776446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CRNN </a:t>
            </a:r>
            <a:r>
              <a:rPr lang="ko-KR" altLang="en-US" dirty="0" smtClean="0"/>
              <a:t>모델 진행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19640" y="4611813"/>
            <a:ext cx="1104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TTS </a:t>
            </a:r>
            <a:r>
              <a:rPr lang="ko-KR" altLang="en-US" dirty="0" smtClean="0"/>
              <a:t>병행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9" name="Google Shape;979;p27"/>
          <p:cNvGraphicFramePr/>
          <p:nvPr/>
        </p:nvGraphicFramePr>
        <p:xfrm>
          <a:off x="576168" y="985563"/>
          <a:ext cx="7785320" cy="4073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6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48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07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0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71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71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071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0712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712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833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0833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7777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i="0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Action</a:t>
                      </a:r>
                      <a:endParaRPr sz="1500"/>
                    </a:p>
                  </a:txBody>
                  <a:tcPr marL="60769" marR="60769" marT="33771" marB="33771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3월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4월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5월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6월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95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29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1주차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2주차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3주차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4주차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5주차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0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기초자료</a:t>
                      </a:r>
                      <a:endParaRPr sz="9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기획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기술탐색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04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Image to</a:t>
                      </a:r>
                      <a:endParaRPr sz="1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sz="9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구성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전처리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후처리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04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to</a:t>
                      </a:r>
                      <a:endParaRPr sz="1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speech</a:t>
                      </a:r>
                      <a:endParaRPr sz="9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구성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음성데이터 전처리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보정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769" marR="60769" marT="33771" marB="33771" anchor="b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1" u="none" strike="noStrike" cap="none" dirty="0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700" b="1" i="0" u="none" strike="noStrike" cap="none" dirty="0">
                        <a:solidFill>
                          <a:srgbClr val="0070C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80" name="Google Shape;980;p27"/>
          <p:cNvSpPr/>
          <p:nvPr/>
        </p:nvSpPr>
        <p:spPr>
          <a:xfrm>
            <a:off x="2487693" y="1647398"/>
            <a:ext cx="161204" cy="275956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27"/>
          <p:cNvSpPr/>
          <p:nvPr/>
        </p:nvSpPr>
        <p:spPr>
          <a:xfrm>
            <a:off x="2487693" y="2042914"/>
            <a:ext cx="5819332" cy="275956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2" name="Google Shape;982;p27"/>
          <p:cNvSpPr/>
          <p:nvPr/>
        </p:nvSpPr>
        <p:spPr>
          <a:xfrm>
            <a:off x="2811734" y="2422146"/>
            <a:ext cx="4466475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3" name="Google Shape;983;p27"/>
          <p:cNvSpPr/>
          <p:nvPr/>
        </p:nvSpPr>
        <p:spPr>
          <a:xfrm>
            <a:off x="3351786" y="2808479"/>
            <a:ext cx="4279500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27"/>
          <p:cNvSpPr/>
          <p:nvPr/>
        </p:nvSpPr>
        <p:spPr>
          <a:xfrm>
            <a:off x="3783855" y="3198875"/>
            <a:ext cx="4015350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p27"/>
          <p:cNvSpPr/>
          <p:nvPr/>
        </p:nvSpPr>
        <p:spPr>
          <a:xfrm>
            <a:off x="7278186" y="3575146"/>
            <a:ext cx="911925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6" name="Google Shape;986;p27"/>
          <p:cNvSpPr/>
          <p:nvPr/>
        </p:nvSpPr>
        <p:spPr>
          <a:xfrm>
            <a:off x="7278203" y="3961708"/>
            <a:ext cx="892125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7" name="Google Shape;987;p27"/>
          <p:cNvSpPr/>
          <p:nvPr/>
        </p:nvSpPr>
        <p:spPr>
          <a:xfrm>
            <a:off x="7278128" y="4348271"/>
            <a:ext cx="892125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27"/>
          <p:cNvSpPr/>
          <p:nvPr/>
        </p:nvSpPr>
        <p:spPr>
          <a:xfrm>
            <a:off x="7631294" y="4727521"/>
            <a:ext cx="545625" cy="276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2487695" y="2042917"/>
            <a:ext cx="4790433" cy="275953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27"/>
          <p:cNvSpPr/>
          <p:nvPr/>
        </p:nvSpPr>
        <p:spPr>
          <a:xfrm>
            <a:off x="2811734" y="2422146"/>
            <a:ext cx="4466394" cy="2760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27"/>
          <p:cNvSpPr/>
          <p:nvPr/>
        </p:nvSpPr>
        <p:spPr>
          <a:xfrm>
            <a:off x="3351788" y="2808479"/>
            <a:ext cx="3926340" cy="2760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27"/>
          <p:cNvSpPr/>
          <p:nvPr/>
        </p:nvSpPr>
        <p:spPr>
          <a:xfrm>
            <a:off x="3778509" y="3211458"/>
            <a:ext cx="3499619" cy="2760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71312" tIns="35646" rIns="71312" bIns="35646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5233764"/>
            <a:ext cx="2133600" cy="304271"/>
          </a:xfrm>
        </p:spPr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08F2EFA6-04E1-4B4C-8654-C045F877074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2" y="1299411"/>
            <a:ext cx="802192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6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2412</Words>
  <Application>Microsoft Office PowerPoint</Application>
  <PresentationFormat>화면 슬라이드 쇼(16:10)</PresentationFormat>
  <Paragraphs>626</Paragraphs>
  <Slides>83</Slides>
  <Notes>76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 (mean average precision)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tykim</dc:creator>
  <cp:lastModifiedBy>tykim</cp:lastModifiedBy>
  <cp:revision>251</cp:revision>
  <dcterms:created xsi:type="dcterms:W3CDTF">2021-04-14T05:28:49Z</dcterms:created>
  <dcterms:modified xsi:type="dcterms:W3CDTF">2021-06-01T04:32:16Z</dcterms:modified>
</cp:coreProperties>
</file>